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9" r:id="rId12"/>
    <p:sldId id="270" r:id="rId13"/>
    <p:sldId id="271" r:id="rId14"/>
    <p:sldId id="266" r:id="rId15"/>
    <p:sldId id="267" r:id="rId16"/>
    <p:sldId id="268"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7422"/>
    <a:srgbClr val="4A7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74772" autoAdjust="0"/>
  </p:normalViewPr>
  <p:slideViewPr>
    <p:cSldViewPr snapToGrid="0" snapToObjects="1">
      <p:cViewPr varScale="1">
        <p:scale>
          <a:sx n="69" d="100"/>
          <a:sy n="69" d="100"/>
        </p:scale>
        <p:origin x="638" y="67"/>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E4EBECEE-3EC4-4D3F-B474-C0C6FD2E6C92}" type="datetimeFigureOut">
              <a:rPr lang="en-IN" smtClean="0"/>
              <a:t>29-08-2024</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862EBD9B-467B-4292-9D44-16689A3089AB}" type="slidenum">
              <a:rPr lang="en-IN" smtClean="0"/>
              <a:t>‹#›</a:t>
            </a:fld>
            <a:endParaRPr lang="en-IN"/>
          </a:p>
        </p:txBody>
      </p:sp>
    </p:spTree>
    <p:extLst>
      <p:ext uri="{BB962C8B-B14F-4D97-AF65-F5344CB8AC3E}">
        <p14:creationId xmlns:p14="http://schemas.microsoft.com/office/powerpoint/2010/main" val="3084552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hyperlink" Target="https://www.linkedin.com/in/rajat-kumar-maharana-6248b41b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272D45"/>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72D45">
              <a:alpha val="80000"/>
            </a:srgbClr>
          </a:solidFill>
          <a:ln/>
        </p:spPr>
      </p:sp>
      <p:sp>
        <p:nvSpPr>
          <p:cNvPr id="6" name="Text 3"/>
          <p:cNvSpPr/>
          <p:nvPr/>
        </p:nvSpPr>
        <p:spPr>
          <a:xfrm>
            <a:off x="2037993" y="2444275"/>
            <a:ext cx="7913608" cy="958215"/>
          </a:xfrm>
          <a:prstGeom prst="rect">
            <a:avLst/>
          </a:prstGeom>
          <a:noFill/>
          <a:ln/>
        </p:spPr>
        <p:txBody>
          <a:bodyPr wrap="none" rtlCol="0" anchor="t"/>
          <a:lstStyle/>
          <a:p>
            <a:pPr marL="0" indent="0">
              <a:lnSpc>
                <a:spcPts val="7545"/>
              </a:lnSpc>
              <a:buNone/>
            </a:pPr>
            <a:r>
              <a:rPr lang="en-US" sz="6600" b="1" dirty="0">
                <a:solidFill>
                  <a:srgbClr val="437066"/>
                </a:solidFill>
                <a:latin typeface="Arial Black" pitchFamily="34" charset="0"/>
                <a:ea typeface="Kanit" pitchFamily="34" charset="-122"/>
                <a:cs typeface="Kanit" pitchFamily="34" charset="-120"/>
              </a:rPr>
              <a:t>Stock Market Analysis</a:t>
            </a:r>
            <a:endParaRPr lang="en-US" sz="6600" dirty="0">
              <a:latin typeface="Arial Black" pitchFamily="34" charset="0"/>
            </a:endParaRPr>
          </a:p>
        </p:txBody>
      </p:sp>
      <p:sp>
        <p:nvSpPr>
          <p:cNvPr id="7" name="Text 4"/>
          <p:cNvSpPr/>
          <p:nvPr/>
        </p:nvSpPr>
        <p:spPr>
          <a:xfrm>
            <a:off x="2037993" y="3735745"/>
            <a:ext cx="10554414" cy="1333024"/>
          </a:xfrm>
          <a:prstGeom prst="rect">
            <a:avLst/>
          </a:prstGeom>
          <a:noFill/>
          <a:ln/>
        </p:spPr>
        <p:txBody>
          <a:bodyPr wrap="square" rtlCol="0" anchor="t"/>
          <a:lstStyle/>
          <a:p>
            <a:pPr marL="0" indent="0">
              <a:lnSpc>
                <a:spcPts val="2624"/>
              </a:lnSpc>
              <a:buNone/>
            </a:pPr>
            <a:r>
              <a:rPr lang="en-US" sz="1750" dirty="0">
                <a:solidFill>
                  <a:srgbClr val="FFFFFF"/>
                </a:solidFill>
                <a:latin typeface="Martel Sans" pitchFamily="34" charset="0"/>
                <a:ea typeface="Martel Sans" pitchFamily="34" charset="-122"/>
                <a:cs typeface="Martel Sans" pitchFamily="34" charset="-120"/>
              </a:rPr>
              <a:t>Delve into the fascinating world of stock market analysis, where every data point holds the potential to unlock valuable insights. Explore the key performance indicators that drive successful investment strategies and uncover the trends shaping the dynamic landscape of the financial markets.</a:t>
            </a:r>
            <a:endParaRPr lang="en-US" sz="1750" dirty="0"/>
          </a:p>
        </p:txBody>
      </p:sp>
      <p:sp>
        <p:nvSpPr>
          <p:cNvPr id="9" name="TextBox 8"/>
          <p:cNvSpPr txBox="1"/>
          <p:nvPr/>
        </p:nvSpPr>
        <p:spPr>
          <a:xfrm>
            <a:off x="9951600" y="5175315"/>
            <a:ext cx="3414333" cy="523220"/>
          </a:xfrm>
          <a:prstGeom prst="rect">
            <a:avLst/>
          </a:prstGeom>
          <a:noFill/>
        </p:spPr>
        <p:txBody>
          <a:bodyPr wrap="none" rtlCol="0">
            <a:spAutoFit/>
          </a:bodyPr>
          <a:lstStyle/>
          <a:p>
            <a:r>
              <a:rPr lang="en-IN" sz="2800" b="1" dirty="0">
                <a:solidFill>
                  <a:schemeClr val="bg1"/>
                </a:solidFill>
              </a:rPr>
              <a:t>Presented By Group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Shape 1"/>
          <p:cNvSpPr/>
          <p:nvPr/>
        </p:nvSpPr>
        <p:spPr>
          <a:xfrm>
            <a:off x="0" y="0"/>
            <a:ext cx="14630400" cy="8231148"/>
          </a:xfrm>
          <a:prstGeom prst="rect">
            <a:avLst/>
          </a:prstGeom>
          <a:solidFill>
            <a:srgbClr val="FFFFFF"/>
          </a:solidFill>
          <a:ln/>
        </p:spPr>
      </p:sp>
      <p:sp>
        <p:nvSpPr>
          <p:cNvPr id="2" name="Shape 0"/>
          <p:cNvSpPr/>
          <p:nvPr/>
        </p:nvSpPr>
        <p:spPr>
          <a:xfrm>
            <a:off x="0" y="0"/>
            <a:ext cx="14630400" cy="8229600"/>
          </a:xfrm>
          <a:prstGeom prst="rect">
            <a:avLst/>
          </a:prstGeom>
          <a:solidFill>
            <a:srgbClr val="EBF4F3"/>
          </a:solidFill>
          <a:ln/>
        </p:spPr>
      </p:sp>
      <p:sp>
        <p:nvSpPr>
          <p:cNvPr id="4" name="Text 2"/>
          <p:cNvSpPr/>
          <p:nvPr/>
        </p:nvSpPr>
        <p:spPr>
          <a:xfrm>
            <a:off x="3197185" y="476726"/>
            <a:ext cx="8236029" cy="1083707"/>
          </a:xfrm>
          <a:prstGeom prst="rect">
            <a:avLst/>
          </a:prstGeom>
          <a:noFill/>
          <a:ln/>
        </p:spPr>
        <p:txBody>
          <a:bodyPr wrap="square" rtlCol="0" anchor="t"/>
          <a:lstStyle/>
          <a:p>
            <a:pPr marL="0" indent="0">
              <a:lnSpc>
                <a:spcPts val="4267"/>
              </a:lnSpc>
              <a:buNone/>
            </a:pPr>
            <a:r>
              <a:rPr lang="en-US" sz="4000" b="1" dirty="0">
                <a:solidFill>
                  <a:srgbClr val="437066"/>
                </a:solidFill>
                <a:ea typeface="Kanit" pitchFamily="34" charset="-122"/>
                <a:cs typeface="Kanit" pitchFamily="34" charset="-120"/>
              </a:rPr>
              <a:t>Stocks with Strong Buy and Sell Signals (MACD and RSI)</a:t>
            </a:r>
            <a:endParaRPr lang="en-US" sz="4000" dirty="0"/>
          </a:p>
        </p:txBody>
      </p:sp>
      <p:pic>
        <p:nvPicPr>
          <p:cNvPr id="5" name="Image 0" descr="preencoded.png"/>
          <p:cNvPicPr>
            <a:picLocks noChangeAspect="1"/>
          </p:cNvPicPr>
          <p:nvPr/>
        </p:nvPicPr>
        <p:blipFill>
          <a:blip r:embed="rId3"/>
          <a:stretch>
            <a:fillRect/>
          </a:stretch>
        </p:blipFill>
        <p:spPr>
          <a:xfrm>
            <a:off x="3197185" y="1907143"/>
            <a:ext cx="8236029" cy="4091940"/>
          </a:xfrm>
          <a:prstGeom prst="rect">
            <a:avLst/>
          </a:prstGeom>
        </p:spPr>
      </p:pic>
      <p:sp>
        <p:nvSpPr>
          <p:cNvPr id="6" name="Shape 3"/>
          <p:cNvSpPr/>
          <p:nvPr/>
        </p:nvSpPr>
        <p:spPr>
          <a:xfrm>
            <a:off x="3778091" y="6172557"/>
            <a:ext cx="173355" cy="173355"/>
          </a:xfrm>
          <a:prstGeom prst="roundRect">
            <a:avLst>
              <a:gd name="adj" fmla="val 10549"/>
            </a:avLst>
          </a:prstGeom>
          <a:solidFill>
            <a:srgbClr val="437066"/>
          </a:solidFill>
          <a:ln/>
        </p:spPr>
      </p:sp>
      <p:sp>
        <p:nvSpPr>
          <p:cNvPr id="7" name="Text 4"/>
          <p:cNvSpPr/>
          <p:nvPr/>
        </p:nvSpPr>
        <p:spPr>
          <a:xfrm>
            <a:off x="4038124" y="6172557"/>
            <a:ext cx="1408271" cy="173355"/>
          </a:xfrm>
          <a:prstGeom prst="rect">
            <a:avLst/>
          </a:prstGeom>
          <a:noFill/>
          <a:ln/>
        </p:spPr>
        <p:txBody>
          <a:bodyPr wrap="none" rtlCol="0" anchor="t"/>
          <a:lstStyle/>
          <a:p>
            <a:pPr marL="0" indent="0">
              <a:lnSpc>
                <a:spcPts val="1365"/>
              </a:lnSpc>
              <a:buNone/>
            </a:pPr>
            <a:r>
              <a:rPr lang="en-US" sz="1365" dirty="0">
                <a:solidFill>
                  <a:srgbClr val="2C3249"/>
                </a:solidFill>
                <a:latin typeface="Martel Sans" pitchFamily="34" charset="0"/>
                <a:ea typeface="Martel Sans" pitchFamily="34" charset="-122"/>
                <a:cs typeface="Martel Sans" pitchFamily="34" charset="-120"/>
              </a:rPr>
              <a:t>Max MACD Value</a:t>
            </a:r>
            <a:endParaRPr lang="en-US" sz="1365" dirty="0"/>
          </a:p>
        </p:txBody>
      </p:sp>
      <p:sp>
        <p:nvSpPr>
          <p:cNvPr id="8" name="Shape 5"/>
          <p:cNvSpPr/>
          <p:nvPr/>
        </p:nvSpPr>
        <p:spPr>
          <a:xfrm>
            <a:off x="5706428" y="6172557"/>
            <a:ext cx="173355" cy="173355"/>
          </a:xfrm>
          <a:prstGeom prst="roundRect">
            <a:avLst>
              <a:gd name="adj" fmla="val 10549"/>
            </a:avLst>
          </a:prstGeom>
          <a:solidFill>
            <a:srgbClr val="434D70"/>
          </a:solidFill>
          <a:ln/>
        </p:spPr>
      </p:sp>
      <p:sp>
        <p:nvSpPr>
          <p:cNvPr id="9" name="Text 6"/>
          <p:cNvSpPr/>
          <p:nvPr/>
        </p:nvSpPr>
        <p:spPr>
          <a:xfrm>
            <a:off x="5966460" y="6172557"/>
            <a:ext cx="1369576" cy="173355"/>
          </a:xfrm>
          <a:prstGeom prst="rect">
            <a:avLst/>
          </a:prstGeom>
          <a:noFill/>
          <a:ln/>
        </p:spPr>
        <p:txBody>
          <a:bodyPr wrap="none" rtlCol="0" anchor="t"/>
          <a:lstStyle/>
          <a:p>
            <a:pPr marL="0" indent="0">
              <a:lnSpc>
                <a:spcPts val="1365"/>
              </a:lnSpc>
              <a:buNone/>
            </a:pPr>
            <a:r>
              <a:rPr lang="en-US" sz="1365" dirty="0">
                <a:solidFill>
                  <a:srgbClr val="2C3249"/>
                </a:solidFill>
                <a:latin typeface="Martel Sans" pitchFamily="34" charset="0"/>
                <a:ea typeface="Martel Sans" pitchFamily="34" charset="-122"/>
                <a:cs typeface="Martel Sans" pitchFamily="34" charset="-120"/>
              </a:rPr>
              <a:t>Min MACD Value</a:t>
            </a:r>
            <a:endParaRPr lang="en-US" sz="1365" dirty="0"/>
          </a:p>
        </p:txBody>
      </p:sp>
      <p:sp>
        <p:nvSpPr>
          <p:cNvPr id="10" name="Shape 7"/>
          <p:cNvSpPr/>
          <p:nvPr/>
        </p:nvSpPr>
        <p:spPr>
          <a:xfrm>
            <a:off x="7596068" y="6172557"/>
            <a:ext cx="173355" cy="173355"/>
          </a:xfrm>
          <a:prstGeom prst="roundRect">
            <a:avLst>
              <a:gd name="adj" fmla="val 10549"/>
            </a:avLst>
          </a:prstGeom>
          <a:solidFill>
            <a:srgbClr val="664370"/>
          </a:solidFill>
          <a:ln/>
        </p:spPr>
      </p:sp>
      <p:sp>
        <p:nvSpPr>
          <p:cNvPr id="11" name="Text 8"/>
          <p:cNvSpPr/>
          <p:nvPr/>
        </p:nvSpPr>
        <p:spPr>
          <a:xfrm>
            <a:off x="7856101" y="6172557"/>
            <a:ext cx="1170742" cy="173355"/>
          </a:xfrm>
          <a:prstGeom prst="rect">
            <a:avLst/>
          </a:prstGeom>
          <a:noFill/>
          <a:ln/>
        </p:spPr>
        <p:txBody>
          <a:bodyPr wrap="none" rtlCol="0" anchor="t"/>
          <a:lstStyle/>
          <a:p>
            <a:pPr marL="0" indent="0">
              <a:lnSpc>
                <a:spcPts val="1365"/>
              </a:lnSpc>
              <a:buNone/>
            </a:pPr>
            <a:r>
              <a:rPr lang="en-US" sz="1365" dirty="0">
                <a:solidFill>
                  <a:srgbClr val="2C3249"/>
                </a:solidFill>
                <a:latin typeface="Martel Sans" pitchFamily="34" charset="0"/>
                <a:ea typeface="Martel Sans" pitchFamily="34" charset="-122"/>
                <a:cs typeface="Martel Sans" pitchFamily="34" charset="-120"/>
              </a:rPr>
              <a:t>Max RSI Value</a:t>
            </a:r>
            <a:endParaRPr lang="en-US" sz="1365" dirty="0"/>
          </a:p>
        </p:txBody>
      </p:sp>
      <p:sp>
        <p:nvSpPr>
          <p:cNvPr id="12" name="Shape 9"/>
          <p:cNvSpPr/>
          <p:nvPr/>
        </p:nvSpPr>
        <p:spPr>
          <a:xfrm>
            <a:off x="9286875" y="6172557"/>
            <a:ext cx="173355" cy="173355"/>
          </a:xfrm>
          <a:prstGeom prst="roundRect">
            <a:avLst>
              <a:gd name="adj" fmla="val 10549"/>
            </a:avLst>
          </a:prstGeom>
          <a:solidFill>
            <a:srgbClr val="70434D"/>
          </a:solidFill>
          <a:ln/>
        </p:spPr>
      </p:sp>
      <p:sp>
        <p:nvSpPr>
          <p:cNvPr id="13" name="Text 10"/>
          <p:cNvSpPr/>
          <p:nvPr/>
        </p:nvSpPr>
        <p:spPr>
          <a:xfrm>
            <a:off x="9546908" y="6172557"/>
            <a:ext cx="1132046" cy="173355"/>
          </a:xfrm>
          <a:prstGeom prst="rect">
            <a:avLst/>
          </a:prstGeom>
          <a:noFill/>
          <a:ln/>
        </p:spPr>
        <p:txBody>
          <a:bodyPr wrap="none" rtlCol="0" anchor="t"/>
          <a:lstStyle/>
          <a:p>
            <a:pPr marL="0" indent="0">
              <a:lnSpc>
                <a:spcPts val="1365"/>
              </a:lnSpc>
              <a:buNone/>
            </a:pPr>
            <a:r>
              <a:rPr lang="en-US" sz="1365" dirty="0">
                <a:solidFill>
                  <a:srgbClr val="2C3249"/>
                </a:solidFill>
                <a:latin typeface="Martel Sans" pitchFamily="34" charset="0"/>
                <a:ea typeface="Martel Sans" pitchFamily="34" charset="-122"/>
                <a:cs typeface="Martel Sans" pitchFamily="34" charset="-120"/>
              </a:rPr>
              <a:t>Min RSI Value</a:t>
            </a:r>
            <a:endParaRPr lang="en-US" sz="1365" dirty="0"/>
          </a:p>
        </p:txBody>
      </p:sp>
      <p:sp>
        <p:nvSpPr>
          <p:cNvPr id="14" name="Text 11"/>
          <p:cNvSpPr/>
          <p:nvPr/>
        </p:nvSpPr>
        <p:spPr>
          <a:xfrm>
            <a:off x="3197185" y="6714292"/>
            <a:ext cx="8236029" cy="1040130"/>
          </a:xfrm>
          <a:prstGeom prst="rect">
            <a:avLst/>
          </a:prstGeom>
          <a:noFill/>
          <a:ln/>
        </p:spPr>
        <p:txBody>
          <a:bodyPr wrap="square" rtlCol="0" anchor="t"/>
          <a:lstStyle/>
          <a:p>
            <a:pPr marL="0" indent="0">
              <a:lnSpc>
                <a:spcPts val="2048"/>
              </a:lnSpc>
              <a:buNone/>
            </a:pPr>
            <a:r>
              <a:rPr lang="en-US" sz="1365" dirty="0">
                <a:solidFill>
                  <a:srgbClr val="2C3249"/>
                </a:solidFill>
                <a:latin typeface="Martel Sans" pitchFamily="34" charset="0"/>
                <a:ea typeface="Martel Sans" pitchFamily="34" charset="-122"/>
                <a:cs typeface="Martel Sans" pitchFamily="34" charset="-120"/>
              </a:rPr>
              <a:t>The chart shows the MACD and RSI values for several high-profile stocks. Stocks with a MACD above the signal line and an RSI below 45 are considered to have a strong buy signal, while those with the opposite conditions are seen as having a strong sell signal. This can help identify potentially undervalued or overvalued stocks.</a:t>
            </a:r>
            <a:endParaRPr lang="en-US" sz="136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0"/>
          <p:cNvSpPr/>
          <p:nvPr/>
        </p:nvSpPr>
        <p:spPr>
          <a:xfrm>
            <a:off x="-59" y="0"/>
            <a:ext cx="14630400" cy="8229600"/>
          </a:xfrm>
          <a:prstGeom prst="rect">
            <a:avLst/>
          </a:prstGeom>
          <a:solidFill>
            <a:srgbClr val="EBF4F3"/>
          </a:solidFill>
          <a:ln/>
        </p:spPr>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5254"/>
            <a:ext cx="14630400" cy="7564346"/>
          </a:xfrm>
          <a:prstGeom prst="rect">
            <a:avLst/>
          </a:prstGeom>
        </p:spPr>
      </p:pic>
      <p:sp>
        <p:nvSpPr>
          <p:cNvPr id="3" name="TextBox 2"/>
          <p:cNvSpPr txBox="1"/>
          <p:nvPr/>
        </p:nvSpPr>
        <p:spPr>
          <a:xfrm>
            <a:off x="4145967" y="22323"/>
            <a:ext cx="6338466" cy="646331"/>
          </a:xfrm>
          <a:prstGeom prst="rect">
            <a:avLst/>
          </a:prstGeom>
          <a:noFill/>
        </p:spPr>
        <p:txBody>
          <a:bodyPr wrap="none" rtlCol="0">
            <a:spAutoFit/>
          </a:bodyPr>
          <a:lstStyle/>
          <a:p>
            <a:r>
              <a:rPr lang="en-IN" sz="3600" b="1" dirty="0">
                <a:solidFill>
                  <a:schemeClr val="accent6">
                    <a:lumMod val="50000"/>
                  </a:schemeClr>
                </a:solidFill>
              </a:rPr>
              <a:t>EXCEL FOR DATA VISUALIZATION</a:t>
            </a:r>
          </a:p>
        </p:txBody>
      </p:sp>
    </p:spTree>
    <p:extLst>
      <p:ext uri="{BB962C8B-B14F-4D97-AF65-F5344CB8AC3E}">
        <p14:creationId xmlns:p14="http://schemas.microsoft.com/office/powerpoint/2010/main" val="3688233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0"/>
          <p:cNvSpPr/>
          <p:nvPr/>
        </p:nvSpPr>
        <p:spPr>
          <a:xfrm>
            <a:off x="-59" y="0"/>
            <a:ext cx="14630400" cy="8229600"/>
          </a:xfrm>
          <a:prstGeom prst="rect">
            <a:avLst/>
          </a:prstGeom>
          <a:solidFill>
            <a:srgbClr val="EBF4F3"/>
          </a:solidFill>
          <a:ln/>
        </p:spPr>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2168"/>
            <a:ext cx="14630400" cy="7607431"/>
          </a:xfrm>
          <a:prstGeom prst="rect">
            <a:avLst/>
          </a:prstGeom>
        </p:spPr>
      </p:pic>
      <p:sp>
        <p:nvSpPr>
          <p:cNvPr id="3" name="TextBox 2"/>
          <p:cNvSpPr txBox="1"/>
          <p:nvPr/>
        </p:nvSpPr>
        <p:spPr>
          <a:xfrm>
            <a:off x="3739349" y="32151"/>
            <a:ext cx="7151701" cy="646331"/>
          </a:xfrm>
          <a:prstGeom prst="rect">
            <a:avLst/>
          </a:prstGeom>
          <a:noFill/>
        </p:spPr>
        <p:txBody>
          <a:bodyPr wrap="none" rtlCol="0">
            <a:spAutoFit/>
          </a:bodyPr>
          <a:lstStyle/>
          <a:p>
            <a:r>
              <a:rPr lang="en-IN" sz="3600" b="1" dirty="0">
                <a:solidFill>
                  <a:schemeClr val="accent6">
                    <a:lumMod val="50000"/>
                  </a:schemeClr>
                </a:solidFill>
              </a:rPr>
              <a:t>POWER BI FOR DATA VISUALIZATION</a:t>
            </a:r>
          </a:p>
        </p:txBody>
      </p:sp>
    </p:spTree>
    <p:extLst>
      <p:ext uri="{BB962C8B-B14F-4D97-AF65-F5344CB8AC3E}">
        <p14:creationId xmlns:p14="http://schemas.microsoft.com/office/powerpoint/2010/main" val="1721266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0"/>
          <p:cNvSpPr/>
          <p:nvPr/>
        </p:nvSpPr>
        <p:spPr>
          <a:xfrm>
            <a:off x="-59" y="0"/>
            <a:ext cx="14630400" cy="8229600"/>
          </a:xfrm>
          <a:prstGeom prst="rect">
            <a:avLst/>
          </a:prstGeom>
          <a:solidFill>
            <a:srgbClr val="EBF4F3"/>
          </a:solidFill>
          <a:ln/>
        </p:spPr>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8156"/>
            <a:ext cx="14630400" cy="7541443"/>
          </a:xfrm>
          <a:prstGeom prst="rect">
            <a:avLst/>
          </a:prstGeom>
        </p:spPr>
      </p:pic>
      <p:sp>
        <p:nvSpPr>
          <p:cNvPr id="3" name="TextBox 2"/>
          <p:cNvSpPr txBox="1"/>
          <p:nvPr/>
        </p:nvSpPr>
        <p:spPr>
          <a:xfrm>
            <a:off x="5316718" y="188536"/>
            <a:ext cx="184731" cy="923330"/>
          </a:xfrm>
          <a:prstGeom prst="rect">
            <a:avLst/>
          </a:prstGeom>
          <a:noFill/>
        </p:spPr>
        <p:txBody>
          <a:bodyPr wrap="none" rtlCol="0">
            <a:spAutoFit/>
          </a:bodyPr>
          <a:lstStyle/>
          <a:p>
            <a:endParaRPr lang="en-IN" sz="3600" b="1" dirty="0">
              <a:solidFill>
                <a:schemeClr val="accent6">
                  <a:lumMod val="50000"/>
                </a:schemeClr>
              </a:solidFill>
            </a:endParaRPr>
          </a:p>
          <a:p>
            <a:endParaRPr lang="en-IN" dirty="0"/>
          </a:p>
        </p:txBody>
      </p:sp>
      <p:sp>
        <p:nvSpPr>
          <p:cNvPr id="4" name="TextBox 3"/>
          <p:cNvSpPr txBox="1"/>
          <p:nvPr/>
        </p:nvSpPr>
        <p:spPr>
          <a:xfrm>
            <a:off x="3849603" y="41825"/>
            <a:ext cx="6931193" cy="646331"/>
          </a:xfrm>
          <a:prstGeom prst="rect">
            <a:avLst/>
          </a:prstGeom>
          <a:noFill/>
        </p:spPr>
        <p:txBody>
          <a:bodyPr wrap="none" rtlCol="0">
            <a:spAutoFit/>
          </a:bodyPr>
          <a:lstStyle/>
          <a:p>
            <a:r>
              <a:rPr lang="en-IN" sz="3600" b="1" dirty="0">
                <a:solidFill>
                  <a:schemeClr val="accent6">
                    <a:lumMod val="50000"/>
                  </a:schemeClr>
                </a:solidFill>
              </a:rPr>
              <a:t>TABLEAU FOR DATA VISUALIZATION</a:t>
            </a:r>
          </a:p>
        </p:txBody>
      </p:sp>
    </p:spTree>
    <p:extLst>
      <p:ext uri="{BB962C8B-B14F-4D97-AF65-F5344CB8AC3E}">
        <p14:creationId xmlns:p14="http://schemas.microsoft.com/office/powerpoint/2010/main" val="3627188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FFFFF"/>
          </a:solidFill>
          <a:ln/>
        </p:spPr>
      </p:sp>
      <p:sp>
        <p:nvSpPr>
          <p:cNvPr id="2" name="Shape 0"/>
          <p:cNvSpPr/>
          <p:nvPr/>
        </p:nvSpPr>
        <p:spPr>
          <a:xfrm>
            <a:off x="0" y="0"/>
            <a:ext cx="14630400" cy="8229600"/>
          </a:xfrm>
          <a:prstGeom prst="rect">
            <a:avLst/>
          </a:prstGeom>
          <a:solidFill>
            <a:srgbClr val="EBF4F3"/>
          </a:solidFill>
          <a:ln/>
        </p:spPr>
      </p:sp>
      <p:pic>
        <p:nvPicPr>
          <p:cNvPr id="4" name="Image 0" descr="preencoded.png"/>
          <p:cNvPicPr>
            <a:picLocks noChangeAspect="1"/>
          </p:cNvPicPr>
          <p:nvPr/>
        </p:nvPicPr>
        <p:blipFill>
          <a:blip r:embed="rId3"/>
          <a:stretch>
            <a:fillRect/>
          </a:stretch>
        </p:blipFill>
        <p:spPr>
          <a:xfrm>
            <a:off x="-7620" y="0"/>
            <a:ext cx="3391843" cy="8229600"/>
          </a:xfrm>
          <a:prstGeom prst="rect">
            <a:avLst/>
          </a:prstGeom>
        </p:spPr>
      </p:pic>
      <p:sp>
        <p:nvSpPr>
          <p:cNvPr id="5" name="Text 2"/>
          <p:cNvSpPr/>
          <p:nvPr/>
        </p:nvSpPr>
        <p:spPr>
          <a:xfrm>
            <a:off x="4490799" y="759976"/>
            <a:ext cx="8904684" cy="694373"/>
          </a:xfrm>
          <a:prstGeom prst="rect">
            <a:avLst/>
          </a:prstGeom>
          <a:noFill/>
          <a:ln/>
        </p:spPr>
        <p:txBody>
          <a:bodyPr wrap="none" rtlCol="0" anchor="t"/>
          <a:lstStyle/>
          <a:p>
            <a:pPr marL="0" indent="0">
              <a:lnSpc>
                <a:spcPts val="5468"/>
              </a:lnSpc>
              <a:buNone/>
            </a:pPr>
            <a:r>
              <a:rPr lang="en-US" sz="4800" b="1" dirty="0">
                <a:solidFill>
                  <a:srgbClr val="437066"/>
                </a:solidFill>
                <a:ea typeface="Kanit" pitchFamily="34" charset="-122"/>
                <a:cs typeface="Kanit" pitchFamily="34" charset="-120"/>
              </a:rPr>
              <a:t>Challenges and Recommendations</a:t>
            </a:r>
            <a:endParaRPr lang="en-US" sz="4800" dirty="0"/>
          </a:p>
        </p:txBody>
      </p:sp>
      <p:sp>
        <p:nvSpPr>
          <p:cNvPr id="6" name="Shape 3"/>
          <p:cNvSpPr/>
          <p:nvPr/>
        </p:nvSpPr>
        <p:spPr>
          <a:xfrm>
            <a:off x="4490799" y="2037517"/>
            <a:ext cx="499943" cy="499943"/>
          </a:xfrm>
          <a:prstGeom prst="roundRect">
            <a:avLst>
              <a:gd name="adj" fmla="val 20000"/>
            </a:avLst>
          </a:prstGeom>
          <a:solidFill>
            <a:srgbClr val="DFECE9"/>
          </a:solidFill>
          <a:ln w="7620">
            <a:solidFill>
              <a:srgbClr val="C5D2CF"/>
            </a:solidFill>
            <a:prstDash val="solid"/>
          </a:ln>
        </p:spPr>
      </p:sp>
      <p:sp>
        <p:nvSpPr>
          <p:cNvPr id="7" name="Text 4"/>
          <p:cNvSpPr/>
          <p:nvPr/>
        </p:nvSpPr>
        <p:spPr>
          <a:xfrm>
            <a:off x="4690110" y="2079188"/>
            <a:ext cx="101322"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1</a:t>
            </a:r>
            <a:endParaRPr lang="en-US" sz="2624" dirty="0"/>
          </a:p>
        </p:txBody>
      </p:sp>
      <p:sp>
        <p:nvSpPr>
          <p:cNvPr id="8" name="Text 5"/>
          <p:cNvSpPr/>
          <p:nvPr/>
        </p:nvSpPr>
        <p:spPr>
          <a:xfrm>
            <a:off x="5212913" y="2037517"/>
            <a:ext cx="3820001" cy="694373"/>
          </a:xfrm>
          <a:prstGeom prst="rect">
            <a:avLst/>
          </a:prstGeom>
          <a:noFill/>
          <a:ln/>
        </p:spPr>
        <p:txBody>
          <a:bodyPr wrap="squar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Volatility and Market Uncertainty</a:t>
            </a:r>
            <a:endParaRPr lang="en-US" sz="2187" dirty="0"/>
          </a:p>
        </p:txBody>
      </p:sp>
      <p:sp>
        <p:nvSpPr>
          <p:cNvPr id="9" name="Text 6"/>
          <p:cNvSpPr/>
          <p:nvPr/>
        </p:nvSpPr>
        <p:spPr>
          <a:xfrm>
            <a:off x="5212913" y="2865120"/>
            <a:ext cx="3820001" cy="1999536"/>
          </a:xfrm>
          <a:prstGeom prst="rect">
            <a:avLst/>
          </a:prstGeom>
          <a:noFill/>
          <a:ln/>
        </p:spPr>
        <p:txBody>
          <a:bodyPr wrap="square" rtlCol="0" anchor="t"/>
          <a:lstStyle/>
          <a:p>
            <a:pPr marL="0" indent="0">
              <a:lnSpc>
                <a:spcPts val="2624"/>
              </a:lnSpc>
              <a:buNone/>
            </a:pPr>
            <a:r>
              <a:rPr lang="en-US" sz="1750" dirty="0">
                <a:solidFill>
                  <a:srgbClr val="2C3249"/>
                </a:solidFill>
                <a:latin typeface="Martel Sans" pitchFamily="34" charset="0"/>
                <a:ea typeface="Martel Sans" pitchFamily="34" charset="-122"/>
                <a:cs typeface="Martel Sans" pitchFamily="34" charset="-120"/>
              </a:rPr>
              <a:t>Stocks can experience significant price swings, making it challenging to time entry and exit points. Diversification and a long-term investment horizon are key to managing volatility.</a:t>
            </a:r>
            <a:endParaRPr lang="en-US" sz="1750" dirty="0"/>
          </a:p>
        </p:txBody>
      </p:sp>
      <p:sp>
        <p:nvSpPr>
          <p:cNvPr id="10" name="Shape 7"/>
          <p:cNvSpPr/>
          <p:nvPr/>
        </p:nvSpPr>
        <p:spPr>
          <a:xfrm>
            <a:off x="9255085" y="2037517"/>
            <a:ext cx="499943" cy="499943"/>
          </a:xfrm>
          <a:prstGeom prst="roundRect">
            <a:avLst>
              <a:gd name="adj" fmla="val 20000"/>
            </a:avLst>
          </a:prstGeom>
          <a:solidFill>
            <a:srgbClr val="DFECE9"/>
          </a:solidFill>
          <a:ln w="7620">
            <a:solidFill>
              <a:srgbClr val="C5D2CF"/>
            </a:solidFill>
            <a:prstDash val="solid"/>
          </a:ln>
        </p:spPr>
      </p:sp>
      <p:sp>
        <p:nvSpPr>
          <p:cNvPr id="11" name="Text 8"/>
          <p:cNvSpPr/>
          <p:nvPr/>
        </p:nvSpPr>
        <p:spPr>
          <a:xfrm>
            <a:off x="9420701" y="2079188"/>
            <a:ext cx="168712"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2</a:t>
            </a:r>
            <a:endParaRPr lang="en-US" sz="2624" dirty="0"/>
          </a:p>
        </p:txBody>
      </p:sp>
      <p:sp>
        <p:nvSpPr>
          <p:cNvPr id="12" name="Text 9"/>
          <p:cNvSpPr/>
          <p:nvPr/>
        </p:nvSpPr>
        <p:spPr>
          <a:xfrm>
            <a:off x="9977199" y="2037517"/>
            <a:ext cx="2777490"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Staying Informed</a:t>
            </a:r>
            <a:endParaRPr lang="en-US" sz="2187" dirty="0"/>
          </a:p>
        </p:txBody>
      </p:sp>
      <p:sp>
        <p:nvSpPr>
          <p:cNvPr id="13" name="Text 10"/>
          <p:cNvSpPr/>
          <p:nvPr/>
        </p:nvSpPr>
        <p:spPr>
          <a:xfrm>
            <a:off x="9977199" y="2517934"/>
            <a:ext cx="3820001" cy="2999303"/>
          </a:xfrm>
          <a:prstGeom prst="rect">
            <a:avLst/>
          </a:prstGeom>
          <a:noFill/>
          <a:ln/>
        </p:spPr>
        <p:txBody>
          <a:bodyPr wrap="square" rtlCol="0" anchor="t"/>
          <a:lstStyle/>
          <a:p>
            <a:pPr marL="0" indent="0">
              <a:lnSpc>
                <a:spcPts val="2624"/>
              </a:lnSpc>
              <a:buNone/>
            </a:pPr>
            <a:r>
              <a:rPr lang="en-US" sz="1750" dirty="0">
                <a:solidFill>
                  <a:srgbClr val="2C3249"/>
                </a:solidFill>
                <a:latin typeface="Martel Sans" pitchFamily="34" charset="0"/>
                <a:ea typeface="Martel Sans" pitchFamily="34" charset="-122"/>
                <a:cs typeface="Martel Sans" pitchFamily="34" charset="-120"/>
              </a:rPr>
              <a:t>Rapidly changing economic conditions, regulatory environments, and company fundamentals require investors to stay up-to-date on the latest developments. Continuous research and analysis are essential for making informed investment decisions.</a:t>
            </a:r>
            <a:endParaRPr lang="en-US" sz="1750" dirty="0"/>
          </a:p>
        </p:txBody>
      </p:sp>
      <p:sp>
        <p:nvSpPr>
          <p:cNvPr id="14" name="Shape 11"/>
          <p:cNvSpPr/>
          <p:nvPr/>
        </p:nvSpPr>
        <p:spPr>
          <a:xfrm>
            <a:off x="4490799" y="5989320"/>
            <a:ext cx="499943" cy="499943"/>
          </a:xfrm>
          <a:prstGeom prst="roundRect">
            <a:avLst>
              <a:gd name="adj" fmla="val 20000"/>
            </a:avLst>
          </a:prstGeom>
          <a:solidFill>
            <a:srgbClr val="DFECE9"/>
          </a:solidFill>
          <a:ln w="7620">
            <a:solidFill>
              <a:srgbClr val="C5D2CF"/>
            </a:solidFill>
            <a:prstDash val="solid"/>
          </a:ln>
        </p:spPr>
      </p:sp>
      <p:sp>
        <p:nvSpPr>
          <p:cNvPr id="15" name="Text 12"/>
          <p:cNvSpPr/>
          <p:nvPr/>
        </p:nvSpPr>
        <p:spPr>
          <a:xfrm>
            <a:off x="4655106" y="6030992"/>
            <a:ext cx="171331"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3</a:t>
            </a:r>
            <a:endParaRPr lang="en-US" sz="2624" dirty="0"/>
          </a:p>
        </p:txBody>
      </p:sp>
      <p:sp>
        <p:nvSpPr>
          <p:cNvPr id="16" name="Text 13"/>
          <p:cNvSpPr/>
          <p:nvPr/>
        </p:nvSpPr>
        <p:spPr>
          <a:xfrm>
            <a:off x="5212913" y="5989320"/>
            <a:ext cx="2777490"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Emotional Bias</a:t>
            </a:r>
            <a:endParaRPr lang="en-US" sz="2187" dirty="0"/>
          </a:p>
        </p:txBody>
      </p:sp>
      <p:sp>
        <p:nvSpPr>
          <p:cNvPr id="17" name="Text 14"/>
          <p:cNvSpPr/>
          <p:nvPr/>
        </p:nvSpPr>
        <p:spPr>
          <a:xfrm>
            <a:off x="5212913" y="6469737"/>
            <a:ext cx="8584287" cy="999768"/>
          </a:xfrm>
          <a:prstGeom prst="rect">
            <a:avLst/>
          </a:prstGeom>
          <a:noFill/>
          <a:ln/>
        </p:spPr>
        <p:txBody>
          <a:bodyPr wrap="square" rtlCol="0" anchor="t"/>
          <a:lstStyle/>
          <a:p>
            <a:pPr marL="0" indent="0">
              <a:lnSpc>
                <a:spcPts val="2624"/>
              </a:lnSpc>
              <a:buNone/>
            </a:pPr>
            <a:r>
              <a:rPr lang="en-US" sz="1750" dirty="0">
                <a:solidFill>
                  <a:srgbClr val="2C3249"/>
                </a:solidFill>
                <a:latin typeface="Martel Sans" pitchFamily="34" charset="0"/>
                <a:ea typeface="Martel Sans" pitchFamily="34" charset="-122"/>
                <a:cs typeface="Martel Sans" pitchFamily="34" charset="-120"/>
              </a:rPr>
              <a:t>Investor psychology can lead to irrational decision-making, such as chasing past performance or panicking during market downturns. Disciplined investment strategy and emotional intelligence are critical to avoiding these pitfalls.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FFFFF"/>
          </a:solidFill>
          <a:ln/>
        </p:spPr>
      </p:sp>
      <p:sp>
        <p:nvSpPr>
          <p:cNvPr id="2" name="Shape 0"/>
          <p:cNvSpPr/>
          <p:nvPr/>
        </p:nvSpPr>
        <p:spPr>
          <a:xfrm>
            <a:off x="0" y="0"/>
            <a:ext cx="14630400" cy="8229600"/>
          </a:xfrm>
          <a:prstGeom prst="rect">
            <a:avLst/>
          </a:prstGeom>
          <a:solidFill>
            <a:srgbClr val="EBF4F3"/>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469237"/>
            <a:ext cx="7477601" cy="958215"/>
          </a:xfrm>
          <a:prstGeom prst="rect">
            <a:avLst/>
          </a:prstGeom>
          <a:noFill/>
          <a:ln/>
        </p:spPr>
        <p:txBody>
          <a:bodyPr wrap="none" rtlCol="0" anchor="t"/>
          <a:lstStyle/>
          <a:p>
            <a:pPr marL="0" indent="0">
              <a:lnSpc>
                <a:spcPts val="7545"/>
              </a:lnSpc>
              <a:buNone/>
            </a:pPr>
            <a:r>
              <a:rPr lang="en-US" sz="7200" b="1" dirty="0">
                <a:solidFill>
                  <a:srgbClr val="437066"/>
                </a:solidFill>
                <a:ea typeface="Kanit" pitchFamily="34" charset="-122"/>
                <a:cs typeface="Kanit" pitchFamily="34" charset="-120"/>
              </a:rPr>
              <a:t>Key Takeaways</a:t>
            </a:r>
            <a:endParaRPr lang="en-US" sz="7200" dirty="0"/>
          </a:p>
        </p:txBody>
      </p:sp>
      <p:sp>
        <p:nvSpPr>
          <p:cNvPr id="6" name="Text 3"/>
          <p:cNvSpPr/>
          <p:nvPr/>
        </p:nvSpPr>
        <p:spPr>
          <a:xfrm>
            <a:off x="833199" y="3760708"/>
            <a:ext cx="7477601" cy="1999536"/>
          </a:xfrm>
          <a:prstGeom prst="rect">
            <a:avLst/>
          </a:prstGeom>
          <a:noFill/>
          <a:ln/>
        </p:spPr>
        <p:txBody>
          <a:bodyPr wrap="square" rtlCol="0" anchor="t"/>
          <a:lstStyle/>
          <a:p>
            <a:pPr marL="0" indent="0">
              <a:lnSpc>
                <a:spcPts val="2624"/>
              </a:lnSpc>
              <a:buNone/>
            </a:pPr>
            <a:r>
              <a:rPr lang="en-US" sz="1750" dirty="0">
                <a:solidFill>
                  <a:srgbClr val="2C3249"/>
                </a:solidFill>
                <a:latin typeface="Martel Sans" pitchFamily="34" charset="0"/>
                <a:ea typeface="Martel Sans" pitchFamily="34" charset="-122"/>
                <a:cs typeface="Martel Sans" pitchFamily="34" charset="-120"/>
              </a:rPr>
              <a:t>The key takeaway from this in-depth stock market analysis is the importance of tracking a comprehensive set of key performance indicators (KPIs) to gain a holistic understanding of market trends and identify opportunities. By closely monitoring metrics like trading volume, volatility, dividends, valuation ratios, and more, investors can make informed decisions to maximize their returns.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FFFFF"/>
          </a:solidFill>
          <a:ln/>
        </p:spPr>
      </p:sp>
      <p:sp>
        <p:nvSpPr>
          <p:cNvPr id="2" name="Shape 0"/>
          <p:cNvSpPr/>
          <p:nvPr/>
        </p:nvSpPr>
        <p:spPr>
          <a:xfrm>
            <a:off x="0" y="0"/>
            <a:ext cx="14630400" cy="8229600"/>
          </a:xfrm>
          <a:prstGeom prst="rect">
            <a:avLst/>
          </a:prstGeom>
          <a:solidFill>
            <a:srgbClr val="EBF4F3"/>
          </a:solidFill>
          <a:ln/>
        </p:spPr>
      </p:sp>
      <p:sp>
        <p:nvSpPr>
          <p:cNvPr id="4" name="Text 2"/>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6" name="Image 0" descr="preencoded.png"/>
          <p:cNvPicPr>
            <a:picLocks noChangeAspect="1"/>
          </p:cNvPicPr>
          <p:nvPr/>
        </p:nvPicPr>
        <p:blipFill>
          <a:blip r:embed="rId3"/>
          <a:stretch>
            <a:fillRect/>
          </a:stretch>
        </p:blipFill>
        <p:spPr>
          <a:xfrm>
            <a:off x="-7620" y="0"/>
            <a:ext cx="14638019" cy="8229600"/>
          </a:xfrm>
          <a:prstGeom prst="rect">
            <a:avLst/>
          </a:prstGeom>
          <a:noFill/>
        </p:spPr>
      </p:pic>
      <p:sp>
        <p:nvSpPr>
          <p:cNvPr id="7" name="TextBox 6"/>
          <p:cNvSpPr txBox="1"/>
          <p:nvPr/>
        </p:nvSpPr>
        <p:spPr>
          <a:xfrm>
            <a:off x="4879276" y="1890700"/>
            <a:ext cx="4871847" cy="1107996"/>
          </a:xfrm>
          <a:prstGeom prst="rect">
            <a:avLst/>
          </a:prstGeom>
          <a:noFill/>
        </p:spPr>
        <p:txBody>
          <a:bodyPr wrap="none" rtlCol="0">
            <a:spAutoFit/>
          </a:bodyPr>
          <a:lstStyle/>
          <a:p>
            <a:r>
              <a:rPr lang="en-IN" sz="6600" b="1" dirty="0">
                <a:solidFill>
                  <a:schemeClr val="accent6">
                    <a:lumMod val="50000"/>
                  </a:schemeClr>
                </a:solidFill>
                <a:latin typeface="Stencil" pitchFamily="82" charset="0"/>
              </a:rPr>
              <a:t>THANK YOU</a:t>
            </a:r>
          </a:p>
        </p:txBody>
      </p:sp>
      <p:sp>
        <p:nvSpPr>
          <p:cNvPr id="8" name="TextBox 7"/>
          <p:cNvSpPr txBox="1"/>
          <p:nvPr/>
        </p:nvSpPr>
        <p:spPr>
          <a:xfrm>
            <a:off x="4662166" y="2982371"/>
            <a:ext cx="5306068" cy="707886"/>
          </a:xfrm>
          <a:prstGeom prst="rect">
            <a:avLst/>
          </a:prstGeom>
          <a:noFill/>
        </p:spPr>
        <p:txBody>
          <a:bodyPr wrap="none" rtlCol="0">
            <a:spAutoFit/>
          </a:bodyPr>
          <a:lstStyle/>
          <a:p>
            <a:r>
              <a:rPr lang="en-IN" sz="4000" b="1" dirty="0">
                <a:solidFill>
                  <a:schemeClr val="bg1"/>
                </a:solidFill>
                <a:latin typeface="Arial Black" pitchFamily="34" charset="0"/>
              </a:rPr>
              <a:t>For Your Attention</a:t>
            </a:r>
          </a:p>
        </p:txBody>
      </p:sp>
      <p:sp>
        <p:nvSpPr>
          <p:cNvPr id="9" name="TextBox 8"/>
          <p:cNvSpPr txBox="1"/>
          <p:nvPr/>
        </p:nvSpPr>
        <p:spPr>
          <a:xfrm>
            <a:off x="5532821" y="3690257"/>
            <a:ext cx="3564758" cy="523220"/>
          </a:xfrm>
          <a:prstGeom prst="rect">
            <a:avLst/>
          </a:prstGeom>
          <a:noFill/>
        </p:spPr>
        <p:txBody>
          <a:bodyPr wrap="none" rtlCol="0">
            <a:spAutoFit/>
          </a:bodyPr>
          <a:lstStyle/>
          <a:p>
            <a:r>
              <a:rPr lang="en-IN" sz="2800" b="1" dirty="0">
                <a:solidFill>
                  <a:schemeClr val="bg1"/>
                </a:solidFill>
                <a:latin typeface="Arial Black" pitchFamily="34" charset="0"/>
              </a:rPr>
              <a:t>Connect Through</a:t>
            </a:r>
          </a:p>
        </p:txBody>
      </p:sp>
      <p:pic>
        <p:nvPicPr>
          <p:cNvPr id="10" name="Picture 9">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6626" y="4213477"/>
            <a:ext cx="609524" cy="60952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FFFFF"/>
          </a:solidFill>
          <a:ln/>
        </p:spPr>
      </p:sp>
      <p:sp>
        <p:nvSpPr>
          <p:cNvPr id="2" name="Shape 0"/>
          <p:cNvSpPr/>
          <p:nvPr/>
        </p:nvSpPr>
        <p:spPr>
          <a:xfrm>
            <a:off x="0" y="0"/>
            <a:ext cx="14630400" cy="8229600"/>
          </a:xfrm>
          <a:prstGeom prst="rect">
            <a:avLst/>
          </a:prstGeom>
          <a:solidFill>
            <a:srgbClr val="EBF4F3"/>
          </a:solidFill>
          <a:ln/>
        </p:spPr>
      </p:sp>
      <p:sp>
        <p:nvSpPr>
          <p:cNvPr id="4" name="Text 2"/>
          <p:cNvSpPr/>
          <p:nvPr/>
        </p:nvSpPr>
        <p:spPr>
          <a:xfrm>
            <a:off x="804735" y="554592"/>
            <a:ext cx="5037177" cy="629603"/>
          </a:xfrm>
          <a:prstGeom prst="rect">
            <a:avLst/>
          </a:prstGeom>
          <a:noFill/>
          <a:ln/>
        </p:spPr>
        <p:txBody>
          <a:bodyPr wrap="none" rtlCol="0" anchor="t"/>
          <a:lstStyle/>
          <a:p>
            <a:pPr marL="0" indent="0">
              <a:lnSpc>
                <a:spcPts val="4958"/>
              </a:lnSpc>
              <a:buNone/>
            </a:pPr>
            <a:r>
              <a:rPr lang="en-US" sz="5400" b="1" dirty="0">
                <a:solidFill>
                  <a:srgbClr val="437066"/>
                </a:solidFill>
                <a:ea typeface="Kanit" pitchFamily="34" charset="-122"/>
                <a:cs typeface="Times New Roman" pitchFamily="18" charset="0"/>
              </a:rPr>
              <a:t>Meet The Team</a:t>
            </a:r>
            <a:endParaRPr lang="en-US" sz="5400" dirty="0">
              <a:cs typeface="Times New Roman" pitchFamily="18" charset="0"/>
            </a:endParaRPr>
          </a:p>
        </p:txBody>
      </p:sp>
      <p:pic>
        <p:nvPicPr>
          <p:cNvPr id="5" name="Image 0" descr="preencoded.png"/>
          <p:cNvPicPr>
            <a:picLocks noChangeAspect="1"/>
          </p:cNvPicPr>
          <p:nvPr/>
        </p:nvPicPr>
        <p:blipFill>
          <a:blip r:embed="rId3"/>
          <a:stretch>
            <a:fillRect/>
          </a:stretch>
        </p:blipFill>
        <p:spPr>
          <a:xfrm>
            <a:off x="2984659" y="1587103"/>
            <a:ext cx="1256228" cy="1256228"/>
          </a:xfrm>
          <a:prstGeom prst="rect">
            <a:avLst/>
          </a:prstGeom>
        </p:spPr>
      </p:pic>
      <p:sp>
        <p:nvSpPr>
          <p:cNvPr id="6" name="Text 3"/>
          <p:cNvSpPr/>
          <p:nvPr/>
        </p:nvSpPr>
        <p:spPr>
          <a:xfrm>
            <a:off x="2529840" y="3095149"/>
            <a:ext cx="2165985" cy="629364"/>
          </a:xfrm>
          <a:prstGeom prst="rect">
            <a:avLst/>
          </a:prstGeom>
          <a:noFill/>
          <a:ln/>
        </p:spPr>
        <p:txBody>
          <a:bodyPr wrap="square" rtlCol="0" anchor="t"/>
          <a:lstStyle/>
          <a:p>
            <a:pPr marL="0" indent="0" algn="ctr">
              <a:lnSpc>
                <a:spcPts val="2479"/>
              </a:lnSpc>
              <a:buNone/>
            </a:pPr>
            <a:r>
              <a:rPr lang="en-US" sz="1983" dirty="0">
                <a:solidFill>
                  <a:srgbClr val="2C3249"/>
                </a:solidFill>
                <a:latin typeface="Kanit" pitchFamily="34" charset="0"/>
                <a:ea typeface="Kanit" pitchFamily="34" charset="-122"/>
                <a:cs typeface="Kanit" pitchFamily="34" charset="-120"/>
              </a:rPr>
              <a:t>Karishma Rahangdale</a:t>
            </a:r>
            <a:endParaRPr lang="en-US" sz="1983" dirty="0"/>
          </a:p>
        </p:txBody>
      </p:sp>
      <p:sp>
        <p:nvSpPr>
          <p:cNvPr id="7" name="Text 4"/>
          <p:cNvSpPr/>
          <p:nvPr/>
        </p:nvSpPr>
        <p:spPr>
          <a:xfrm>
            <a:off x="2529840" y="3845362"/>
            <a:ext cx="2165985" cy="302181"/>
          </a:xfrm>
          <a:prstGeom prst="rect">
            <a:avLst/>
          </a:prstGeom>
          <a:noFill/>
          <a:ln/>
        </p:spPr>
        <p:txBody>
          <a:bodyPr wrap="none" rtlCol="0" anchor="t"/>
          <a:lstStyle/>
          <a:p>
            <a:pPr marL="0" indent="0" algn="ctr">
              <a:lnSpc>
                <a:spcPts val="2380"/>
              </a:lnSpc>
              <a:buNone/>
            </a:pPr>
            <a:endParaRPr lang="en-US" sz="1587" dirty="0"/>
          </a:p>
        </p:txBody>
      </p:sp>
      <p:sp>
        <p:nvSpPr>
          <p:cNvPr id="8" name="Text 5"/>
          <p:cNvSpPr/>
          <p:nvPr/>
        </p:nvSpPr>
        <p:spPr>
          <a:xfrm>
            <a:off x="2529840" y="4268391"/>
            <a:ext cx="2165985" cy="241816"/>
          </a:xfrm>
          <a:prstGeom prst="rect">
            <a:avLst/>
          </a:prstGeom>
          <a:noFill/>
          <a:ln/>
        </p:spPr>
        <p:txBody>
          <a:bodyPr wrap="none" rtlCol="0" anchor="t"/>
          <a:lstStyle/>
          <a:p>
            <a:pPr marL="0" indent="0" algn="ctr">
              <a:lnSpc>
                <a:spcPts val="1904"/>
              </a:lnSpc>
              <a:buNone/>
            </a:pPr>
            <a:endParaRPr lang="en-US" sz="1269" dirty="0"/>
          </a:p>
        </p:txBody>
      </p:sp>
      <p:pic>
        <p:nvPicPr>
          <p:cNvPr id="9" name="Image 1" descr="preencoded.png"/>
          <p:cNvPicPr>
            <a:picLocks noChangeAspect="1"/>
          </p:cNvPicPr>
          <p:nvPr/>
        </p:nvPicPr>
        <p:blipFill>
          <a:blip r:embed="rId4"/>
          <a:stretch>
            <a:fillRect/>
          </a:stretch>
        </p:blipFill>
        <p:spPr>
          <a:xfrm>
            <a:off x="5452943" y="1587103"/>
            <a:ext cx="1256228" cy="1256228"/>
          </a:xfrm>
          <a:prstGeom prst="rect">
            <a:avLst/>
          </a:prstGeom>
        </p:spPr>
      </p:pic>
      <p:sp>
        <p:nvSpPr>
          <p:cNvPr id="10" name="Text 6"/>
          <p:cNvSpPr/>
          <p:nvPr/>
        </p:nvSpPr>
        <p:spPr>
          <a:xfrm>
            <a:off x="4998006" y="3095149"/>
            <a:ext cx="2166104" cy="629364"/>
          </a:xfrm>
          <a:prstGeom prst="rect">
            <a:avLst/>
          </a:prstGeom>
          <a:noFill/>
          <a:ln/>
        </p:spPr>
        <p:txBody>
          <a:bodyPr wrap="square" rtlCol="0" anchor="t"/>
          <a:lstStyle/>
          <a:p>
            <a:pPr marL="0" indent="0" algn="ctr">
              <a:lnSpc>
                <a:spcPts val="2479"/>
              </a:lnSpc>
              <a:buNone/>
            </a:pPr>
            <a:r>
              <a:rPr lang="en-US" sz="1983" dirty="0">
                <a:solidFill>
                  <a:srgbClr val="2C3249"/>
                </a:solidFill>
                <a:latin typeface="Kanit" pitchFamily="34" charset="0"/>
                <a:ea typeface="Kanit" pitchFamily="34" charset="-122"/>
                <a:cs typeface="Kanit" pitchFamily="34" charset="-120"/>
              </a:rPr>
              <a:t>Rajat Kumar Maharana</a:t>
            </a:r>
            <a:endParaRPr lang="en-US" sz="1983" dirty="0"/>
          </a:p>
        </p:txBody>
      </p:sp>
      <p:sp>
        <p:nvSpPr>
          <p:cNvPr id="11" name="Text 7"/>
          <p:cNvSpPr/>
          <p:nvPr/>
        </p:nvSpPr>
        <p:spPr>
          <a:xfrm>
            <a:off x="4998006" y="3845362"/>
            <a:ext cx="2166104" cy="302181"/>
          </a:xfrm>
          <a:prstGeom prst="rect">
            <a:avLst/>
          </a:prstGeom>
          <a:noFill/>
          <a:ln/>
        </p:spPr>
        <p:txBody>
          <a:bodyPr wrap="none" rtlCol="0" anchor="t"/>
          <a:lstStyle/>
          <a:p>
            <a:pPr marL="0" indent="0" algn="ctr">
              <a:lnSpc>
                <a:spcPts val="2380"/>
              </a:lnSpc>
              <a:buNone/>
            </a:pPr>
            <a:endParaRPr lang="en-US" sz="1587" dirty="0"/>
          </a:p>
        </p:txBody>
      </p:sp>
      <p:sp>
        <p:nvSpPr>
          <p:cNvPr id="12" name="Text 8"/>
          <p:cNvSpPr/>
          <p:nvPr/>
        </p:nvSpPr>
        <p:spPr>
          <a:xfrm>
            <a:off x="4998006" y="4268391"/>
            <a:ext cx="2166104" cy="241816"/>
          </a:xfrm>
          <a:prstGeom prst="rect">
            <a:avLst/>
          </a:prstGeom>
          <a:noFill/>
          <a:ln/>
        </p:spPr>
        <p:txBody>
          <a:bodyPr wrap="none" rtlCol="0" anchor="t"/>
          <a:lstStyle/>
          <a:p>
            <a:pPr marL="0" indent="0" algn="ctr">
              <a:lnSpc>
                <a:spcPts val="1904"/>
              </a:lnSpc>
              <a:buNone/>
            </a:pPr>
            <a:endParaRPr lang="en-US" sz="1269" dirty="0"/>
          </a:p>
        </p:txBody>
      </p:sp>
      <p:pic>
        <p:nvPicPr>
          <p:cNvPr id="13" name="Image 2" descr="preencoded.png"/>
          <p:cNvPicPr>
            <a:picLocks noChangeAspect="1"/>
          </p:cNvPicPr>
          <p:nvPr/>
        </p:nvPicPr>
        <p:blipFill>
          <a:blip r:embed="rId3"/>
          <a:stretch>
            <a:fillRect/>
          </a:stretch>
        </p:blipFill>
        <p:spPr>
          <a:xfrm>
            <a:off x="7921109" y="1587103"/>
            <a:ext cx="1256228" cy="1256228"/>
          </a:xfrm>
          <a:prstGeom prst="rect">
            <a:avLst/>
          </a:prstGeom>
        </p:spPr>
      </p:pic>
      <p:sp>
        <p:nvSpPr>
          <p:cNvPr id="14" name="Text 9"/>
          <p:cNvSpPr/>
          <p:nvPr/>
        </p:nvSpPr>
        <p:spPr>
          <a:xfrm>
            <a:off x="7466290" y="3095149"/>
            <a:ext cx="2165985" cy="314682"/>
          </a:xfrm>
          <a:prstGeom prst="rect">
            <a:avLst/>
          </a:prstGeom>
          <a:noFill/>
          <a:ln/>
        </p:spPr>
        <p:txBody>
          <a:bodyPr wrap="none" rtlCol="0" anchor="t"/>
          <a:lstStyle/>
          <a:p>
            <a:pPr marL="0" indent="0" algn="ctr">
              <a:lnSpc>
                <a:spcPts val="2479"/>
              </a:lnSpc>
              <a:buNone/>
            </a:pPr>
            <a:r>
              <a:rPr lang="en-US" sz="1983" dirty="0">
                <a:solidFill>
                  <a:srgbClr val="2C3249"/>
                </a:solidFill>
                <a:latin typeface="Kanit" pitchFamily="34" charset="0"/>
                <a:ea typeface="Kanit" pitchFamily="34" charset="-122"/>
                <a:cs typeface="Kanit" pitchFamily="34" charset="-120"/>
              </a:rPr>
              <a:t>Unnathi Pujari</a:t>
            </a:r>
            <a:endParaRPr lang="en-US" sz="1983" dirty="0"/>
          </a:p>
        </p:txBody>
      </p:sp>
      <p:sp>
        <p:nvSpPr>
          <p:cNvPr id="15" name="Text 10"/>
          <p:cNvSpPr/>
          <p:nvPr/>
        </p:nvSpPr>
        <p:spPr>
          <a:xfrm>
            <a:off x="7466290" y="3530679"/>
            <a:ext cx="2165985" cy="302181"/>
          </a:xfrm>
          <a:prstGeom prst="rect">
            <a:avLst/>
          </a:prstGeom>
          <a:noFill/>
          <a:ln/>
        </p:spPr>
        <p:txBody>
          <a:bodyPr wrap="none" rtlCol="0" anchor="t"/>
          <a:lstStyle/>
          <a:p>
            <a:pPr marL="0" indent="0" algn="ctr">
              <a:lnSpc>
                <a:spcPts val="2380"/>
              </a:lnSpc>
              <a:buNone/>
            </a:pPr>
            <a:endParaRPr lang="en-US" sz="1587" dirty="0"/>
          </a:p>
        </p:txBody>
      </p:sp>
      <p:pic>
        <p:nvPicPr>
          <p:cNvPr id="16" name="Image 3" descr="preencoded.png"/>
          <p:cNvPicPr>
            <a:picLocks noChangeAspect="1"/>
          </p:cNvPicPr>
          <p:nvPr/>
        </p:nvPicPr>
        <p:blipFill>
          <a:blip r:embed="rId4"/>
          <a:stretch>
            <a:fillRect/>
          </a:stretch>
        </p:blipFill>
        <p:spPr>
          <a:xfrm>
            <a:off x="10389394" y="1587103"/>
            <a:ext cx="1256228" cy="1256228"/>
          </a:xfrm>
          <a:prstGeom prst="rect">
            <a:avLst/>
          </a:prstGeom>
        </p:spPr>
      </p:pic>
      <p:sp>
        <p:nvSpPr>
          <p:cNvPr id="17" name="Text 11"/>
          <p:cNvSpPr/>
          <p:nvPr/>
        </p:nvSpPr>
        <p:spPr>
          <a:xfrm>
            <a:off x="9934456" y="3095149"/>
            <a:ext cx="2166104" cy="629364"/>
          </a:xfrm>
          <a:prstGeom prst="rect">
            <a:avLst/>
          </a:prstGeom>
          <a:noFill/>
          <a:ln/>
        </p:spPr>
        <p:txBody>
          <a:bodyPr wrap="square" rtlCol="0" anchor="t"/>
          <a:lstStyle/>
          <a:p>
            <a:pPr marL="0" indent="0" algn="ctr">
              <a:lnSpc>
                <a:spcPts val="2479"/>
              </a:lnSpc>
              <a:buNone/>
            </a:pPr>
            <a:r>
              <a:rPr lang="en-US" sz="1983" dirty="0">
                <a:solidFill>
                  <a:srgbClr val="2C3249"/>
                </a:solidFill>
                <a:latin typeface="Kanit" pitchFamily="34" charset="0"/>
                <a:ea typeface="Kanit" pitchFamily="34" charset="-122"/>
                <a:cs typeface="Kanit" pitchFamily="34" charset="-120"/>
              </a:rPr>
              <a:t>Anand Thangarathinam</a:t>
            </a:r>
            <a:endParaRPr lang="en-US" sz="1983" dirty="0"/>
          </a:p>
        </p:txBody>
      </p:sp>
      <p:sp>
        <p:nvSpPr>
          <p:cNvPr id="18" name="Text 12"/>
          <p:cNvSpPr/>
          <p:nvPr/>
        </p:nvSpPr>
        <p:spPr>
          <a:xfrm>
            <a:off x="9934456" y="3845362"/>
            <a:ext cx="2166104" cy="302181"/>
          </a:xfrm>
          <a:prstGeom prst="rect">
            <a:avLst/>
          </a:prstGeom>
          <a:noFill/>
          <a:ln/>
        </p:spPr>
        <p:txBody>
          <a:bodyPr wrap="none" rtlCol="0" anchor="t"/>
          <a:lstStyle/>
          <a:p>
            <a:pPr marL="0" indent="0" algn="ctr">
              <a:lnSpc>
                <a:spcPts val="2380"/>
              </a:lnSpc>
              <a:buNone/>
            </a:pPr>
            <a:endParaRPr lang="en-US" sz="1587" dirty="0"/>
          </a:p>
        </p:txBody>
      </p:sp>
      <p:sp>
        <p:nvSpPr>
          <p:cNvPr id="19" name="Text 13"/>
          <p:cNvSpPr/>
          <p:nvPr/>
        </p:nvSpPr>
        <p:spPr>
          <a:xfrm>
            <a:off x="9934456" y="4268391"/>
            <a:ext cx="2166104" cy="241816"/>
          </a:xfrm>
          <a:prstGeom prst="rect">
            <a:avLst/>
          </a:prstGeom>
          <a:noFill/>
          <a:ln/>
        </p:spPr>
        <p:txBody>
          <a:bodyPr wrap="none" rtlCol="0" anchor="t"/>
          <a:lstStyle/>
          <a:p>
            <a:pPr marL="0" indent="0" algn="ctr">
              <a:lnSpc>
                <a:spcPts val="1904"/>
              </a:lnSpc>
              <a:buNone/>
            </a:pPr>
            <a:endParaRPr lang="en-US" sz="1269" dirty="0"/>
          </a:p>
        </p:txBody>
      </p:sp>
      <p:pic>
        <p:nvPicPr>
          <p:cNvPr id="20" name="Image 4" descr="preencoded.png"/>
          <p:cNvPicPr>
            <a:picLocks noChangeAspect="1"/>
          </p:cNvPicPr>
          <p:nvPr/>
        </p:nvPicPr>
        <p:blipFill>
          <a:blip r:embed="rId3"/>
          <a:stretch>
            <a:fillRect/>
          </a:stretch>
        </p:blipFill>
        <p:spPr>
          <a:xfrm>
            <a:off x="4218742" y="5114568"/>
            <a:ext cx="1256228" cy="1256228"/>
          </a:xfrm>
          <a:prstGeom prst="rect">
            <a:avLst/>
          </a:prstGeom>
        </p:spPr>
      </p:pic>
      <p:sp>
        <p:nvSpPr>
          <p:cNvPr id="21" name="Text 14"/>
          <p:cNvSpPr/>
          <p:nvPr/>
        </p:nvSpPr>
        <p:spPr>
          <a:xfrm>
            <a:off x="3763923" y="6622613"/>
            <a:ext cx="2165985" cy="314682"/>
          </a:xfrm>
          <a:prstGeom prst="rect">
            <a:avLst/>
          </a:prstGeom>
          <a:noFill/>
          <a:ln/>
        </p:spPr>
        <p:txBody>
          <a:bodyPr wrap="none" rtlCol="0" anchor="t"/>
          <a:lstStyle/>
          <a:p>
            <a:pPr marL="0" indent="0" algn="ctr">
              <a:lnSpc>
                <a:spcPts val="2479"/>
              </a:lnSpc>
              <a:buNone/>
            </a:pPr>
            <a:r>
              <a:rPr lang="en-US" sz="1983" dirty="0">
                <a:solidFill>
                  <a:srgbClr val="2C3249"/>
                </a:solidFill>
                <a:latin typeface="Kanit" pitchFamily="34" charset="0"/>
                <a:ea typeface="Kanit" pitchFamily="34" charset="-122"/>
                <a:cs typeface="Kanit" pitchFamily="34" charset="-120"/>
              </a:rPr>
              <a:t>Mounika Paidakula</a:t>
            </a:r>
            <a:endParaRPr lang="en-US" sz="1983" dirty="0"/>
          </a:p>
        </p:txBody>
      </p:sp>
      <p:sp>
        <p:nvSpPr>
          <p:cNvPr id="22" name="Text 15"/>
          <p:cNvSpPr/>
          <p:nvPr/>
        </p:nvSpPr>
        <p:spPr>
          <a:xfrm>
            <a:off x="3763923" y="7058144"/>
            <a:ext cx="2165985" cy="302181"/>
          </a:xfrm>
          <a:prstGeom prst="rect">
            <a:avLst/>
          </a:prstGeom>
          <a:noFill/>
          <a:ln/>
        </p:spPr>
        <p:txBody>
          <a:bodyPr wrap="none" rtlCol="0" anchor="t"/>
          <a:lstStyle/>
          <a:p>
            <a:pPr marL="0" indent="0" algn="ctr">
              <a:lnSpc>
                <a:spcPts val="2380"/>
              </a:lnSpc>
              <a:buNone/>
            </a:pPr>
            <a:endParaRPr lang="en-US" sz="1587" dirty="0"/>
          </a:p>
        </p:txBody>
      </p:sp>
      <p:pic>
        <p:nvPicPr>
          <p:cNvPr id="23" name="Image 5" descr="preencoded.png"/>
          <p:cNvPicPr>
            <a:picLocks noChangeAspect="1"/>
          </p:cNvPicPr>
          <p:nvPr/>
        </p:nvPicPr>
        <p:blipFill>
          <a:blip r:embed="rId3"/>
          <a:stretch>
            <a:fillRect/>
          </a:stretch>
        </p:blipFill>
        <p:spPr>
          <a:xfrm>
            <a:off x="6687026" y="5114568"/>
            <a:ext cx="1256228" cy="1256228"/>
          </a:xfrm>
          <a:prstGeom prst="rect">
            <a:avLst/>
          </a:prstGeom>
        </p:spPr>
      </p:pic>
      <p:sp>
        <p:nvSpPr>
          <p:cNvPr id="24" name="Text 16"/>
          <p:cNvSpPr/>
          <p:nvPr/>
        </p:nvSpPr>
        <p:spPr>
          <a:xfrm>
            <a:off x="6232088" y="6622613"/>
            <a:ext cx="2166104" cy="314682"/>
          </a:xfrm>
          <a:prstGeom prst="rect">
            <a:avLst/>
          </a:prstGeom>
          <a:noFill/>
          <a:ln/>
        </p:spPr>
        <p:txBody>
          <a:bodyPr wrap="none" rtlCol="0" anchor="t"/>
          <a:lstStyle/>
          <a:p>
            <a:pPr marL="0" indent="0" algn="ctr">
              <a:lnSpc>
                <a:spcPts val="2479"/>
              </a:lnSpc>
              <a:buNone/>
            </a:pPr>
            <a:r>
              <a:rPr lang="en-US" sz="1983" dirty="0">
                <a:solidFill>
                  <a:srgbClr val="2C3249"/>
                </a:solidFill>
                <a:latin typeface="Kanit" pitchFamily="34" charset="0"/>
                <a:ea typeface="Kanit" pitchFamily="34" charset="-122"/>
                <a:cs typeface="Kanit" pitchFamily="34" charset="-120"/>
              </a:rPr>
              <a:t>Poonam Patil </a:t>
            </a:r>
            <a:endParaRPr lang="en-US" sz="1983" dirty="0"/>
          </a:p>
        </p:txBody>
      </p:sp>
      <p:sp>
        <p:nvSpPr>
          <p:cNvPr id="25" name="Text 17"/>
          <p:cNvSpPr/>
          <p:nvPr/>
        </p:nvSpPr>
        <p:spPr>
          <a:xfrm>
            <a:off x="6232088" y="7058144"/>
            <a:ext cx="2166104" cy="302181"/>
          </a:xfrm>
          <a:prstGeom prst="rect">
            <a:avLst/>
          </a:prstGeom>
          <a:noFill/>
          <a:ln/>
        </p:spPr>
        <p:txBody>
          <a:bodyPr wrap="none" rtlCol="0" anchor="t"/>
          <a:lstStyle/>
          <a:p>
            <a:pPr marL="0" indent="0" algn="ctr">
              <a:lnSpc>
                <a:spcPts val="2380"/>
              </a:lnSpc>
              <a:buNone/>
            </a:pPr>
            <a:endParaRPr lang="en-US" sz="1587" dirty="0"/>
          </a:p>
        </p:txBody>
      </p:sp>
      <p:pic>
        <p:nvPicPr>
          <p:cNvPr id="26" name="Image 6" descr="preencoded.png"/>
          <p:cNvPicPr>
            <a:picLocks noChangeAspect="1"/>
          </p:cNvPicPr>
          <p:nvPr/>
        </p:nvPicPr>
        <p:blipFill>
          <a:blip r:embed="rId4"/>
          <a:stretch>
            <a:fillRect/>
          </a:stretch>
        </p:blipFill>
        <p:spPr>
          <a:xfrm>
            <a:off x="9155192" y="5114568"/>
            <a:ext cx="1256228" cy="1256228"/>
          </a:xfrm>
          <a:prstGeom prst="rect">
            <a:avLst/>
          </a:prstGeom>
        </p:spPr>
      </p:pic>
      <p:sp>
        <p:nvSpPr>
          <p:cNvPr id="27" name="Text 18"/>
          <p:cNvSpPr/>
          <p:nvPr/>
        </p:nvSpPr>
        <p:spPr>
          <a:xfrm>
            <a:off x="8700373" y="6622613"/>
            <a:ext cx="2165985" cy="629364"/>
          </a:xfrm>
          <a:prstGeom prst="rect">
            <a:avLst/>
          </a:prstGeom>
          <a:noFill/>
          <a:ln/>
        </p:spPr>
        <p:txBody>
          <a:bodyPr wrap="square" rtlCol="0" anchor="t"/>
          <a:lstStyle/>
          <a:p>
            <a:pPr marL="0" indent="0" algn="ctr">
              <a:lnSpc>
                <a:spcPts val="2479"/>
              </a:lnSpc>
              <a:buNone/>
            </a:pPr>
            <a:r>
              <a:rPr lang="en-US" sz="1983" dirty="0">
                <a:solidFill>
                  <a:srgbClr val="2C3249"/>
                </a:solidFill>
                <a:latin typeface="Kanit" pitchFamily="34" charset="0"/>
                <a:ea typeface="Kanit" pitchFamily="34" charset="-122"/>
                <a:cs typeface="Kanit" pitchFamily="34" charset="-120"/>
              </a:rPr>
              <a:t>Kartik Ghanshyam Jadav</a:t>
            </a:r>
            <a:endParaRPr lang="en-US" sz="1983" dirty="0"/>
          </a:p>
        </p:txBody>
      </p:sp>
      <p:sp>
        <p:nvSpPr>
          <p:cNvPr id="28" name="Text 19"/>
          <p:cNvSpPr/>
          <p:nvPr/>
        </p:nvSpPr>
        <p:spPr>
          <a:xfrm>
            <a:off x="8700373" y="7372826"/>
            <a:ext cx="2165985" cy="302181"/>
          </a:xfrm>
          <a:prstGeom prst="rect">
            <a:avLst/>
          </a:prstGeom>
          <a:noFill/>
          <a:ln/>
        </p:spPr>
        <p:txBody>
          <a:bodyPr wrap="none" rtlCol="0" anchor="t"/>
          <a:lstStyle/>
          <a:p>
            <a:pPr marL="0" indent="0" algn="ctr">
              <a:lnSpc>
                <a:spcPts val="2380"/>
              </a:lnSpc>
              <a:buNone/>
            </a:pPr>
            <a:endParaRPr lang="en-US" sz="158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FFFFF"/>
          </a:solidFill>
          <a:ln/>
        </p:spPr>
      </p:sp>
      <p:sp>
        <p:nvSpPr>
          <p:cNvPr id="2" name="Shape 0"/>
          <p:cNvSpPr/>
          <p:nvPr/>
        </p:nvSpPr>
        <p:spPr>
          <a:xfrm>
            <a:off x="0" y="0"/>
            <a:ext cx="14630400" cy="8229600"/>
          </a:xfrm>
          <a:prstGeom prst="rect">
            <a:avLst/>
          </a:prstGeom>
          <a:solidFill>
            <a:srgbClr val="EBF4F3"/>
          </a:solidFill>
          <a:ln/>
        </p:spPr>
      </p:sp>
      <p:sp>
        <p:nvSpPr>
          <p:cNvPr id="4" name="Text 2"/>
          <p:cNvSpPr/>
          <p:nvPr/>
        </p:nvSpPr>
        <p:spPr>
          <a:xfrm>
            <a:off x="2037993" y="928568"/>
            <a:ext cx="5554980" cy="694373"/>
          </a:xfrm>
          <a:prstGeom prst="rect">
            <a:avLst/>
          </a:prstGeom>
          <a:noFill/>
          <a:ln/>
        </p:spPr>
        <p:txBody>
          <a:bodyPr wrap="none" rtlCol="0" anchor="t"/>
          <a:lstStyle/>
          <a:p>
            <a:pPr marL="0" indent="0">
              <a:lnSpc>
                <a:spcPts val="5468"/>
              </a:lnSpc>
              <a:buNone/>
            </a:pPr>
            <a:r>
              <a:rPr lang="en-US" sz="4800" b="1" dirty="0">
                <a:solidFill>
                  <a:srgbClr val="437066"/>
                </a:solidFill>
                <a:ea typeface="Kanit" pitchFamily="34" charset="-122"/>
                <a:cs typeface="Kanit" pitchFamily="34" charset="-120"/>
              </a:rPr>
              <a:t>Analytical Tools</a:t>
            </a:r>
            <a:endParaRPr lang="en-US" sz="4800" dirty="0"/>
          </a:p>
        </p:txBody>
      </p:sp>
      <p:pic>
        <p:nvPicPr>
          <p:cNvPr id="5" name="Image 0" descr="preencoded.png"/>
          <p:cNvPicPr>
            <a:picLocks noChangeAspect="1"/>
          </p:cNvPicPr>
          <p:nvPr/>
        </p:nvPicPr>
        <p:blipFill>
          <a:blip r:embed="rId3"/>
          <a:stretch>
            <a:fillRect/>
          </a:stretch>
        </p:blipFill>
        <p:spPr>
          <a:xfrm>
            <a:off x="2037993" y="2067282"/>
            <a:ext cx="2388632" cy="1476256"/>
          </a:xfrm>
          <a:prstGeom prst="rect">
            <a:avLst/>
          </a:prstGeom>
        </p:spPr>
      </p:pic>
      <p:sp>
        <p:nvSpPr>
          <p:cNvPr id="6" name="Text 3"/>
          <p:cNvSpPr/>
          <p:nvPr/>
        </p:nvSpPr>
        <p:spPr>
          <a:xfrm>
            <a:off x="2037993" y="3821192"/>
            <a:ext cx="2388632" cy="347186"/>
          </a:xfrm>
          <a:prstGeom prst="rect">
            <a:avLst/>
          </a:prstGeom>
          <a:noFill/>
          <a:ln/>
        </p:spPr>
        <p:txBody>
          <a:bodyPr wrap="non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Excel</a:t>
            </a:r>
            <a:endParaRPr lang="en-US" sz="2187" dirty="0"/>
          </a:p>
        </p:txBody>
      </p:sp>
      <p:sp>
        <p:nvSpPr>
          <p:cNvPr id="7" name="Text 4"/>
          <p:cNvSpPr/>
          <p:nvPr/>
        </p:nvSpPr>
        <p:spPr>
          <a:xfrm>
            <a:off x="2037993" y="4301609"/>
            <a:ext cx="2388632" cy="2999303"/>
          </a:xfrm>
          <a:prstGeom prst="rect">
            <a:avLst/>
          </a:prstGeom>
          <a:noFill/>
          <a:ln/>
        </p:spPr>
        <p:txBody>
          <a:bodyPr wrap="square" rtlCol="0" anchor="t"/>
          <a:lstStyle/>
          <a:p>
            <a:pPr marL="0" indent="0" algn="l">
              <a:lnSpc>
                <a:spcPts val="2624"/>
              </a:lnSpc>
              <a:buNone/>
            </a:pPr>
            <a:r>
              <a:rPr lang="en-US" sz="1750" dirty="0">
                <a:solidFill>
                  <a:srgbClr val="2C3249"/>
                </a:solidFill>
                <a:latin typeface="Martel Sans" pitchFamily="34" charset="0"/>
                <a:ea typeface="Martel Sans" pitchFamily="34" charset="-122"/>
                <a:cs typeface="Martel Sans" pitchFamily="34" charset="-120"/>
              </a:rPr>
              <a:t>Leverage Excel's powerful data analysis and visualization capabilities to track essential KPIs, enabling you to identify trends and make informed decisions.</a:t>
            </a:r>
            <a:endParaRPr lang="en-US" sz="1750" dirty="0"/>
          </a:p>
        </p:txBody>
      </p:sp>
      <p:pic>
        <p:nvPicPr>
          <p:cNvPr id="8" name="Image 1" descr="preencoded.png"/>
          <p:cNvPicPr>
            <a:picLocks noChangeAspect="1"/>
          </p:cNvPicPr>
          <p:nvPr/>
        </p:nvPicPr>
        <p:blipFill>
          <a:blip r:embed="rId4"/>
          <a:stretch>
            <a:fillRect/>
          </a:stretch>
        </p:blipFill>
        <p:spPr>
          <a:xfrm>
            <a:off x="4759881" y="2067282"/>
            <a:ext cx="2388632" cy="1476256"/>
          </a:xfrm>
          <a:prstGeom prst="rect">
            <a:avLst/>
          </a:prstGeom>
        </p:spPr>
      </p:pic>
      <p:sp>
        <p:nvSpPr>
          <p:cNvPr id="9" name="Text 5"/>
          <p:cNvSpPr/>
          <p:nvPr/>
        </p:nvSpPr>
        <p:spPr>
          <a:xfrm>
            <a:off x="4759881" y="3821192"/>
            <a:ext cx="2388632" cy="347186"/>
          </a:xfrm>
          <a:prstGeom prst="rect">
            <a:avLst/>
          </a:prstGeom>
          <a:noFill/>
          <a:ln/>
        </p:spPr>
        <p:txBody>
          <a:bodyPr wrap="non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SQL</a:t>
            </a:r>
            <a:endParaRPr lang="en-US" sz="2187" dirty="0"/>
          </a:p>
        </p:txBody>
      </p:sp>
      <p:sp>
        <p:nvSpPr>
          <p:cNvPr id="10" name="Text 6"/>
          <p:cNvSpPr/>
          <p:nvPr/>
        </p:nvSpPr>
        <p:spPr>
          <a:xfrm>
            <a:off x="4759881" y="4301609"/>
            <a:ext cx="2388632" cy="2332792"/>
          </a:xfrm>
          <a:prstGeom prst="rect">
            <a:avLst/>
          </a:prstGeom>
          <a:noFill/>
          <a:ln/>
        </p:spPr>
        <p:txBody>
          <a:bodyPr wrap="square" rtlCol="0" anchor="t"/>
          <a:lstStyle/>
          <a:p>
            <a:pPr marL="0" indent="0" algn="l">
              <a:lnSpc>
                <a:spcPts val="2624"/>
              </a:lnSpc>
              <a:buNone/>
            </a:pPr>
            <a:r>
              <a:rPr lang="en-US" sz="1750" dirty="0">
                <a:solidFill>
                  <a:srgbClr val="2C3249"/>
                </a:solidFill>
                <a:latin typeface="Martel Sans" pitchFamily="34" charset="0"/>
                <a:ea typeface="Martel Sans" pitchFamily="34" charset="-122"/>
                <a:cs typeface="Martel Sans" pitchFamily="34" charset="-120"/>
              </a:rPr>
              <a:t>Utilize SQL to query databases and extract the data needed to calculate and analyze your KPIs, providing a robust and flexible approach.</a:t>
            </a:r>
            <a:endParaRPr lang="en-US" sz="1750" dirty="0"/>
          </a:p>
        </p:txBody>
      </p:sp>
      <p:pic>
        <p:nvPicPr>
          <p:cNvPr id="11" name="Image 2" descr="preencoded.png"/>
          <p:cNvPicPr>
            <a:picLocks noChangeAspect="1"/>
          </p:cNvPicPr>
          <p:nvPr/>
        </p:nvPicPr>
        <p:blipFill>
          <a:blip r:embed="rId5"/>
          <a:stretch>
            <a:fillRect/>
          </a:stretch>
        </p:blipFill>
        <p:spPr>
          <a:xfrm>
            <a:off x="7481768" y="2067282"/>
            <a:ext cx="2388632" cy="1476256"/>
          </a:xfrm>
          <a:prstGeom prst="rect">
            <a:avLst/>
          </a:prstGeom>
        </p:spPr>
      </p:pic>
      <p:sp>
        <p:nvSpPr>
          <p:cNvPr id="12" name="Text 7"/>
          <p:cNvSpPr/>
          <p:nvPr/>
        </p:nvSpPr>
        <p:spPr>
          <a:xfrm>
            <a:off x="7481768" y="3821192"/>
            <a:ext cx="2388632" cy="347186"/>
          </a:xfrm>
          <a:prstGeom prst="rect">
            <a:avLst/>
          </a:prstGeom>
          <a:noFill/>
          <a:ln/>
        </p:spPr>
        <p:txBody>
          <a:bodyPr wrap="non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Power BI</a:t>
            </a:r>
            <a:endParaRPr lang="en-US" sz="2187" dirty="0"/>
          </a:p>
        </p:txBody>
      </p:sp>
      <p:sp>
        <p:nvSpPr>
          <p:cNvPr id="13" name="Text 8"/>
          <p:cNvSpPr/>
          <p:nvPr/>
        </p:nvSpPr>
        <p:spPr>
          <a:xfrm>
            <a:off x="7481768" y="4301609"/>
            <a:ext cx="2388632" cy="2666048"/>
          </a:xfrm>
          <a:prstGeom prst="rect">
            <a:avLst/>
          </a:prstGeom>
          <a:noFill/>
          <a:ln/>
        </p:spPr>
        <p:txBody>
          <a:bodyPr wrap="square" rtlCol="0" anchor="t"/>
          <a:lstStyle/>
          <a:p>
            <a:pPr marL="0" indent="0" algn="l">
              <a:lnSpc>
                <a:spcPts val="2624"/>
              </a:lnSpc>
              <a:buNone/>
            </a:pPr>
            <a:r>
              <a:rPr lang="en-US" sz="1750" dirty="0">
                <a:solidFill>
                  <a:srgbClr val="2C3249"/>
                </a:solidFill>
                <a:latin typeface="Martel Sans" pitchFamily="34" charset="0"/>
                <a:ea typeface="Martel Sans" pitchFamily="34" charset="-122"/>
                <a:cs typeface="Martel Sans" pitchFamily="34" charset="-120"/>
              </a:rPr>
              <a:t>Seamlessly integrate data from various sources into Power BI and create dynamic, interactive dashboards to monitor and visualize your KPIs in real-time.</a:t>
            </a:r>
            <a:endParaRPr lang="en-US" sz="1750" dirty="0"/>
          </a:p>
        </p:txBody>
      </p:sp>
      <p:pic>
        <p:nvPicPr>
          <p:cNvPr id="14" name="Image 3" descr="preencoded.png"/>
          <p:cNvPicPr>
            <a:picLocks noChangeAspect="1"/>
          </p:cNvPicPr>
          <p:nvPr/>
        </p:nvPicPr>
        <p:blipFill>
          <a:blip r:embed="rId6"/>
          <a:stretch>
            <a:fillRect/>
          </a:stretch>
        </p:blipFill>
        <p:spPr>
          <a:xfrm>
            <a:off x="10203656" y="2067282"/>
            <a:ext cx="2388751" cy="1476256"/>
          </a:xfrm>
          <a:prstGeom prst="rect">
            <a:avLst/>
          </a:prstGeom>
        </p:spPr>
      </p:pic>
      <p:sp>
        <p:nvSpPr>
          <p:cNvPr id="15" name="Text 9"/>
          <p:cNvSpPr/>
          <p:nvPr/>
        </p:nvSpPr>
        <p:spPr>
          <a:xfrm>
            <a:off x="10203656" y="3821192"/>
            <a:ext cx="2388751" cy="347186"/>
          </a:xfrm>
          <a:prstGeom prst="rect">
            <a:avLst/>
          </a:prstGeom>
          <a:noFill/>
          <a:ln/>
        </p:spPr>
        <p:txBody>
          <a:bodyPr wrap="non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Tableau</a:t>
            </a:r>
            <a:endParaRPr lang="en-US" sz="2187" dirty="0"/>
          </a:p>
        </p:txBody>
      </p:sp>
      <p:sp>
        <p:nvSpPr>
          <p:cNvPr id="16" name="Text 10"/>
          <p:cNvSpPr/>
          <p:nvPr/>
        </p:nvSpPr>
        <p:spPr>
          <a:xfrm>
            <a:off x="10203656" y="4301609"/>
            <a:ext cx="2388751" cy="2999303"/>
          </a:xfrm>
          <a:prstGeom prst="rect">
            <a:avLst/>
          </a:prstGeom>
          <a:noFill/>
          <a:ln/>
        </p:spPr>
        <p:txBody>
          <a:bodyPr wrap="square" rtlCol="0" anchor="t"/>
          <a:lstStyle/>
          <a:p>
            <a:pPr marL="0" indent="0" algn="l">
              <a:lnSpc>
                <a:spcPts val="2624"/>
              </a:lnSpc>
              <a:buNone/>
            </a:pPr>
            <a:r>
              <a:rPr lang="en-US" sz="1750" dirty="0">
                <a:solidFill>
                  <a:srgbClr val="2C3249"/>
                </a:solidFill>
                <a:latin typeface="Martel Sans" pitchFamily="34" charset="0"/>
                <a:ea typeface="Martel Sans" pitchFamily="34" charset="-122"/>
                <a:cs typeface="Martel Sans" pitchFamily="34" charset="-120"/>
              </a:rPr>
              <a:t>Leverage Tableau's intuitive data visualization tools to create stunning, customizable reports that bring your KPIs to life and enable data-driven decision-making.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FFFFF"/>
          </a:solidFill>
          <a:ln/>
        </p:spPr>
      </p:sp>
      <p:sp>
        <p:nvSpPr>
          <p:cNvPr id="2" name="Shape 0"/>
          <p:cNvSpPr/>
          <p:nvPr/>
        </p:nvSpPr>
        <p:spPr>
          <a:xfrm>
            <a:off x="0" y="0"/>
            <a:ext cx="14630400" cy="8229600"/>
          </a:xfrm>
          <a:prstGeom prst="rect">
            <a:avLst/>
          </a:prstGeom>
          <a:solidFill>
            <a:srgbClr val="EBF4F3"/>
          </a:solidFill>
          <a:ln/>
        </p:spPr>
      </p:sp>
      <p:sp>
        <p:nvSpPr>
          <p:cNvPr id="4" name="Text 2"/>
          <p:cNvSpPr/>
          <p:nvPr/>
        </p:nvSpPr>
        <p:spPr>
          <a:xfrm>
            <a:off x="2037993" y="1631513"/>
            <a:ext cx="7780377" cy="694373"/>
          </a:xfrm>
          <a:prstGeom prst="rect">
            <a:avLst/>
          </a:prstGeom>
          <a:noFill/>
          <a:ln/>
        </p:spPr>
        <p:txBody>
          <a:bodyPr wrap="none" rtlCol="0" anchor="t"/>
          <a:lstStyle/>
          <a:p>
            <a:pPr marL="0" indent="0">
              <a:lnSpc>
                <a:spcPts val="5468"/>
              </a:lnSpc>
              <a:buNone/>
            </a:pPr>
            <a:r>
              <a:rPr lang="en-US" sz="4800" b="1" dirty="0">
                <a:solidFill>
                  <a:srgbClr val="437066"/>
                </a:solidFill>
                <a:ea typeface="Kanit" pitchFamily="34" charset="-122"/>
                <a:cs typeface="Kanit" pitchFamily="34" charset="-120"/>
              </a:rPr>
              <a:t>Average Daily Trading Volume</a:t>
            </a:r>
            <a:endParaRPr lang="en-US" sz="4800" dirty="0"/>
          </a:p>
        </p:txBody>
      </p:sp>
      <p:sp>
        <p:nvSpPr>
          <p:cNvPr id="5" name="Text 3"/>
          <p:cNvSpPr/>
          <p:nvPr/>
        </p:nvSpPr>
        <p:spPr>
          <a:xfrm>
            <a:off x="2037993" y="2770227"/>
            <a:ext cx="10554414" cy="999768"/>
          </a:xfrm>
          <a:prstGeom prst="rect">
            <a:avLst/>
          </a:prstGeom>
          <a:noFill/>
          <a:ln/>
        </p:spPr>
        <p:txBody>
          <a:bodyPr wrap="square" rtlCol="0" anchor="t"/>
          <a:lstStyle/>
          <a:p>
            <a:pPr marL="0" indent="0">
              <a:lnSpc>
                <a:spcPts val="2624"/>
              </a:lnSpc>
              <a:buNone/>
            </a:pPr>
            <a:r>
              <a:rPr lang="en-US" sz="1750" dirty="0">
                <a:solidFill>
                  <a:srgbClr val="2C3249"/>
                </a:solidFill>
                <a:latin typeface="Martel Sans" pitchFamily="34" charset="0"/>
                <a:ea typeface="Martel Sans" pitchFamily="34" charset="-122"/>
                <a:cs typeface="Martel Sans" pitchFamily="34" charset="-120"/>
              </a:rPr>
              <a:t>The average daily trading volume is a crucial metric in analyzing the stock market. It provides insights into the liquidity and demand for a particular stock. A higher trading volume indicates greater investor interest and potentially more volatility in the stock's price movements.</a:t>
            </a:r>
            <a:endParaRPr lang="en-US" sz="1750" dirty="0"/>
          </a:p>
        </p:txBody>
      </p:sp>
      <p:sp>
        <p:nvSpPr>
          <p:cNvPr id="6" name="Shape 4"/>
          <p:cNvSpPr/>
          <p:nvPr/>
        </p:nvSpPr>
        <p:spPr>
          <a:xfrm>
            <a:off x="2037993" y="4019907"/>
            <a:ext cx="10554414" cy="2578179"/>
          </a:xfrm>
          <a:prstGeom prst="roundRect">
            <a:avLst>
              <a:gd name="adj" fmla="val 3878"/>
            </a:avLst>
          </a:prstGeom>
          <a:noFill/>
          <a:ln w="7620">
            <a:solidFill>
              <a:srgbClr val="000000">
                <a:alpha val="8000"/>
              </a:srgbClr>
            </a:solidFill>
            <a:prstDash val="solid"/>
          </a:ln>
        </p:spPr>
      </p:sp>
      <p:sp>
        <p:nvSpPr>
          <p:cNvPr id="7" name="Shape 5"/>
          <p:cNvSpPr/>
          <p:nvPr/>
        </p:nvSpPr>
        <p:spPr>
          <a:xfrm>
            <a:off x="2045613" y="4027527"/>
            <a:ext cx="10539174" cy="614958"/>
          </a:xfrm>
          <a:prstGeom prst="rect">
            <a:avLst/>
          </a:prstGeom>
          <a:solidFill>
            <a:srgbClr val="FFFFFF">
              <a:alpha val="4000"/>
            </a:srgbClr>
          </a:solidFill>
          <a:ln/>
        </p:spPr>
      </p:sp>
      <p:sp>
        <p:nvSpPr>
          <p:cNvPr id="8" name="Text 6"/>
          <p:cNvSpPr/>
          <p:nvPr/>
        </p:nvSpPr>
        <p:spPr>
          <a:xfrm>
            <a:off x="2267783" y="4168378"/>
            <a:ext cx="4821436" cy="333256"/>
          </a:xfrm>
          <a:prstGeom prst="rect">
            <a:avLst/>
          </a:prstGeom>
          <a:noFill/>
          <a:ln/>
        </p:spPr>
        <p:txBody>
          <a:bodyPr wrap="none" rtlCol="0" anchor="t"/>
          <a:lstStyle/>
          <a:p>
            <a:pPr marL="0" indent="0">
              <a:lnSpc>
                <a:spcPts val="2624"/>
              </a:lnSpc>
              <a:buNone/>
            </a:pPr>
            <a:r>
              <a:rPr lang="en-US" sz="1750" dirty="0">
                <a:solidFill>
                  <a:srgbClr val="2C3249"/>
                </a:solidFill>
                <a:latin typeface="Martel Sans" pitchFamily="34" charset="0"/>
                <a:ea typeface="Martel Sans" pitchFamily="34" charset="-122"/>
                <a:cs typeface="Martel Sans" pitchFamily="34" charset="-120"/>
              </a:rPr>
              <a:t>Metric</a:t>
            </a:r>
            <a:endParaRPr lang="en-US" sz="1750" dirty="0"/>
          </a:p>
        </p:txBody>
      </p:sp>
      <p:sp>
        <p:nvSpPr>
          <p:cNvPr id="9" name="Text 7"/>
          <p:cNvSpPr/>
          <p:nvPr/>
        </p:nvSpPr>
        <p:spPr>
          <a:xfrm>
            <a:off x="7541181" y="4168378"/>
            <a:ext cx="4821436" cy="333256"/>
          </a:xfrm>
          <a:prstGeom prst="rect">
            <a:avLst/>
          </a:prstGeom>
          <a:noFill/>
          <a:ln/>
        </p:spPr>
        <p:txBody>
          <a:bodyPr wrap="none" rtlCol="0" anchor="t"/>
          <a:lstStyle/>
          <a:p>
            <a:pPr marL="0" indent="0">
              <a:lnSpc>
                <a:spcPts val="2624"/>
              </a:lnSpc>
              <a:buNone/>
            </a:pPr>
            <a:r>
              <a:rPr lang="en-US" sz="1750" dirty="0">
                <a:solidFill>
                  <a:srgbClr val="2C3249"/>
                </a:solidFill>
                <a:latin typeface="Martel Sans" pitchFamily="34" charset="0"/>
                <a:ea typeface="Martel Sans" pitchFamily="34" charset="-122"/>
                <a:cs typeface="Martel Sans" pitchFamily="34" charset="-120"/>
              </a:rPr>
              <a:t>Description</a:t>
            </a:r>
            <a:endParaRPr lang="en-US" sz="1750" dirty="0"/>
          </a:p>
        </p:txBody>
      </p:sp>
      <p:sp>
        <p:nvSpPr>
          <p:cNvPr id="10" name="Shape 8"/>
          <p:cNvSpPr/>
          <p:nvPr/>
        </p:nvSpPr>
        <p:spPr>
          <a:xfrm>
            <a:off x="2045613" y="4642485"/>
            <a:ext cx="10539174" cy="1947982"/>
          </a:xfrm>
          <a:prstGeom prst="rect">
            <a:avLst/>
          </a:prstGeom>
          <a:solidFill>
            <a:srgbClr val="000000">
              <a:alpha val="4000"/>
            </a:srgbClr>
          </a:solidFill>
          <a:ln/>
        </p:spPr>
      </p:sp>
      <p:sp>
        <p:nvSpPr>
          <p:cNvPr id="11" name="Text 9"/>
          <p:cNvSpPr/>
          <p:nvPr/>
        </p:nvSpPr>
        <p:spPr>
          <a:xfrm>
            <a:off x="2267783" y="4783336"/>
            <a:ext cx="4821436" cy="333256"/>
          </a:xfrm>
          <a:prstGeom prst="rect">
            <a:avLst/>
          </a:prstGeom>
          <a:noFill/>
          <a:ln/>
        </p:spPr>
        <p:txBody>
          <a:bodyPr wrap="none" rtlCol="0" anchor="t"/>
          <a:lstStyle/>
          <a:p>
            <a:pPr marL="0" indent="0">
              <a:lnSpc>
                <a:spcPts val="2624"/>
              </a:lnSpc>
              <a:buNone/>
            </a:pPr>
            <a:r>
              <a:rPr lang="en-US" sz="1750" dirty="0">
                <a:solidFill>
                  <a:srgbClr val="2C3249"/>
                </a:solidFill>
                <a:latin typeface="Martel Sans" pitchFamily="34" charset="0"/>
                <a:ea typeface="Martel Sans" pitchFamily="34" charset="-122"/>
                <a:cs typeface="Martel Sans" pitchFamily="34" charset="-120"/>
              </a:rPr>
              <a:t>Average Daily Trading Volume</a:t>
            </a:r>
            <a:endParaRPr lang="en-US" sz="1750" dirty="0"/>
          </a:p>
        </p:txBody>
      </p:sp>
      <p:sp>
        <p:nvSpPr>
          <p:cNvPr id="12" name="Text 10"/>
          <p:cNvSpPr/>
          <p:nvPr/>
        </p:nvSpPr>
        <p:spPr>
          <a:xfrm>
            <a:off x="7541181" y="4783336"/>
            <a:ext cx="4821436" cy="1666280"/>
          </a:xfrm>
          <a:prstGeom prst="rect">
            <a:avLst/>
          </a:prstGeom>
          <a:noFill/>
          <a:ln/>
        </p:spPr>
        <p:txBody>
          <a:bodyPr wrap="square" rtlCol="0" anchor="t"/>
          <a:lstStyle/>
          <a:p>
            <a:pPr marL="0" indent="0">
              <a:lnSpc>
                <a:spcPts val="2624"/>
              </a:lnSpc>
              <a:buNone/>
            </a:pPr>
            <a:r>
              <a:rPr lang="en-US" sz="1750" dirty="0">
                <a:solidFill>
                  <a:srgbClr val="2C3249"/>
                </a:solidFill>
                <a:latin typeface="Martel Sans" pitchFamily="34" charset="0"/>
                <a:ea typeface="Martel Sans" pitchFamily="34" charset="-122"/>
                <a:cs typeface="Martel Sans" pitchFamily="34" charset="-120"/>
              </a:rPr>
              <a:t>The average number of shares traded in a stock on a daily basis. This metric helps identify the most actively traded stocks and can be used to assess market sentiment and investor behavior.</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Shape 1"/>
          <p:cNvSpPr/>
          <p:nvPr/>
        </p:nvSpPr>
        <p:spPr>
          <a:xfrm>
            <a:off x="0" y="9427"/>
            <a:ext cx="14630400" cy="8230672"/>
          </a:xfrm>
          <a:prstGeom prst="rect">
            <a:avLst/>
          </a:prstGeom>
          <a:solidFill>
            <a:srgbClr val="FFFFFF"/>
          </a:solidFill>
          <a:ln/>
        </p:spPr>
      </p:sp>
      <p:sp>
        <p:nvSpPr>
          <p:cNvPr id="2" name="Shape 0"/>
          <p:cNvSpPr/>
          <p:nvPr/>
        </p:nvSpPr>
        <p:spPr>
          <a:xfrm>
            <a:off x="0" y="0"/>
            <a:ext cx="14630400" cy="8229600"/>
          </a:xfrm>
          <a:prstGeom prst="rect">
            <a:avLst/>
          </a:prstGeom>
          <a:solidFill>
            <a:srgbClr val="EBF4F3"/>
          </a:solidFill>
          <a:ln/>
        </p:spPr>
      </p:sp>
      <p:sp>
        <p:nvSpPr>
          <p:cNvPr id="4" name="Text 2"/>
          <p:cNvSpPr/>
          <p:nvPr/>
        </p:nvSpPr>
        <p:spPr>
          <a:xfrm>
            <a:off x="2907268" y="510302"/>
            <a:ext cx="4639866" cy="579953"/>
          </a:xfrm>
          <a:prstGeom prst="rect">
            <a:avLst/>
          </a:prstGeom>
          <a:noFill/>
          <a:ln/>
        </p:spPr>
        <p:txBody>
          <a:bodyPr wrap="none" rtlCol="0" anchor="t"/>
          <a:lstStyle/>
          <a:p>
            <a:pPr marL="0" indent="0">
              <a:lnSpc>
                <a:spcPts val="4567"/>
              </a:lnSpc>
              <a:buNone/>
            </a:pPr>
            <a:r>
              <a:rPr lang="en-US" sz="4800" b="1" dirty="0">
                <a:solidFill>
                  <a:srgbClr val="437066"/>
                </a:solidFill>
                <a:ea typeface="Kanit" pitchFamily="34" charset="-122"/>
                <a:cs typeface="Kanit" pitchFamily="34" charset="-120"/>
              </a:rPr>
              <a:t>Most Volatile Stocks</a:t>
            </a:r>
            <a:endParaRPr lang="en-US" sz="4800" dirty="0"/>
          </a:p>
        </p:txBody>
      </p:sp>
      <p:pic>
        <p:nvPicPr>
          <p:cNvPr id="5" name="Image 0" descr="preencoded.png"/>
          <p:cNvPicPr>
            <a:picLocks noChangeAspect="1"/>
          </p:cNvPicPr>
          <p:nvPr/>
        </p:nvPicPr>
        <p:blipFill>
          <a:blip r:embed="rId3"/>
          <a:stretch>
            <a:fillRect/>
          </a:stretch>
        </p:blipFill>
        <p:spPr>
          <a:xfrm>
            <a:off x="2907268" y="1461373"/>
            <a:ext cx="8815745" cy="4936808"/>
          </a:xfrm>
          <a:prstGeom prst="rect">
            <a:avLst/>
          </a:prstGeom>
        </p:spPr>
      </p:pic>
      <p:sp>
        <p:nvSpPr>
          <p:cNvPr id="6" name="Text 3"/>
          <p:cNvSpPr/>
          <p:nvPr/>
        </p:nvSpPr>
        <p:spPr>
          <a:xfrm>
            <a:off x="2907268" y="6606897"/>
            <a:ext cx="8815745" cy="1113473"/>
          </a:xfrm>
          <a:prstGeom prst="rect">
            <a:avLst/>
          </a:prstGeom>
          <a:noFill/>
          <a:ln/>
        </p:spPr>
        <p:txBody>
          <a:bodyPr wrap="square" rtlCol="0" anchor="t"/>
          <a:lstStyle/>
          <a:p>
            <a:pPr marL="0" indent="0">
              <a:lnSpc>
                <a:spcPts val="2192"/>
              </a:lnSpc>
              <a:buNone/>
            </a:pPr>
            <a:r>
              <a:rPr lang="en-US" sz="1461" dirty="0">
                <a:solidFill>
                  <a:srgbClr val="2C3249"/>
                </a:solidFill>
                <a:latin typeface="Martel Sans" pitchFamily="34" charset="0"/>
                <a:ea typeface="Martel Sans" pitchFamily="34" charset="-122"/>
                <a:cs typeface="Martel Sans" pitchFamily="34" charset="-120"/>
              </a:rPr>
              <a:t>The chart displays the most volatile stocks in the market. Volatility is measured by the stock's beta, which indicates how much the stock's price moves relative to the overall market. Tesla, Amazon, and NVIDIA are among the most volatile stocks, with betas above 3.0, making them riskier but potentially more rewarding investments.</a:t>
            </a:r>
            <a:endParaRPr lang="en-US" sz="14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FFFFF"/>
          </a:solidFill>
          <a:ln/>
        </p:spPr>
      </p:sp>
      <p:sp>
        <p:nvSpPr>
          <p:cNvPr id="2" name="Shape 0"/>
          <p:cNvSpPr/>
          <p:nvPr/>
        </p:nvSpPr>
        <p:spPr>
          <a:xfrm>
            <a:off x="0" y="0"/>
            <a:ext cx="14630400" cy="8229600"/>
          </a:xfrm>
          <a:prstGeom prst="rect">
            <a:avLst/>
          </a:prstGeom>
          <a:solidFill>
            <a:srgbClr val="EBF4F3"/>
          </a:solidFill>
          <a:ln/>
        </p:spPr>
      </p:sp>
      <p:sp>
        <p:nvSpPr>
          <p:cNvPr id="4" name="Text 2"/>
          <p:cNvSpPr/>
          <p:nvPr/>
        </p:nvSpPr>
        <p:spPr>
          <a:xfrm>
            <a:off x="2037993" y="1619488"/>
            <a:ext cx="10522029" cy="694373"/>
          </a:xfrm>
          <a:prstGeom prst="rect">
            <a:avLst/>
          </a:prstGeom>
          <a:noFill/>
          <a:ln/>
        </p:spPr>
        <p:txBody>
          <a:bodyPr wrap="none" rtlCol="0" anchor="t"/>
          <a:lstStyle/>
          <a:p>
            <a:pPr marL="0" indent="0">
              <a:lnSpc>
                <a:spcPts val="5468"/>
              </a:lnSpc>
              <a:buNone/>
            </a:pPr>
            <a:r>
              <a:rPr lang="en-US" sz="4800" b="1" dirty="0">
                <a:solidFill>
                  <a:srgbClr val="437066"/>
                </a:solidFill>
                <a:ea typeface="Kanit" pitchFamily="34" charset="-122"/>
                <a:cs typeface="Kanit" pitchFamily="34" charset="-120"/>
              </a:rPr>
              <a:t>Stocks with Highest and Lowest Dividend</a:t>
            </a:r>
            <a:endParaRPr lang="en-US" sz="4800" dirty="0"/>
          </a:p>
        </p:txBody>
      </p:sp>
      <p:sp>
        <p:nvSpPr>
          <p:cNvPr id="5" name="Text 3"/>
          <p:cNvSpPr/>
          <p:nvPr/>
        </p:nvSpPr>
        <p:spPr>
          <a:xfrm>
            <a:off x="2037993" y="2869287"/>
            <a:ext cx="5110520" cy="733187"/>
          </a:xfrm>
          <a:prstGeom prst="rect">
            <a:avLst/>
          </a:prstGeom>
          <a:noFill/>
          <a:ln/>
        </p:spPr>
        <p:txBody>
          <a:bodyPr wrap="none" rtlCol="0" anchor="t"/>
          <a:lstStyle/>
          <a:p>
            <a:pPr marL="0" indent="0" algn="ctr">
              <a:lnSpc>
                <a:spcPts val="5774"/>
              </a:lnSpc>
              <a:buNone/>
            </a:pPr>
            <a:r>
              <a:rPr lang="en-US" sz="5774" dirty="0">
                <a:solidFill>
                  <a:srgbClr val="2C3249"/>
                </a:solidFill>
                <a:latin typeface="Kanit" pitchFamily="34" charset="0"/>
                <a:ea typeface="Kanit" pitchFamily="34" charset="-122"/>
                <a:cs typeface="Kanit" pitchFamily="34" charset="-120"/>
              </a:rPr>
              <a:t>1</a:t>
            </a:r>
            <a:endParaRPr lang="en-US" sz="5774" dirty="0"/>
          </a:p>
        </p:txBody>
      </p:sp>
      <p:sp>
        <p:nvSpPr>
          <p:cNvPr id="6" name="Text 4"/>
          <p:cNvSpPr/>
          <p:nvPr/>
        </p:nvSpPr>
        <p:spPr>
          <a:xfrm>
            <a:off x="3204448" y="3880128"/>
            <a:ext cx="2777490" cy="347186"/>
          </a:xfrm>
          <a:prstGeom prst="rect">
            <a:avLst/>
          </a:prstGeom>
          <a:noFill/>
          <a:ln/>
        </p:spPr>
        <p:txBody>
          <a:bodyPr wrap="none" rtlCol="0" anchor="t"/>
          <a:lstStyle/>
          <a:p>
            <a:pPr marL="0" indent="0" algn="ctr">
              <a:lnSpc>
                <a:spcPts val="2734"/>
              </a:lnSpc>
              <a:buNone/>
            </a:pPr>
            <a:r>
              <a:rPr lang="en-US" sz="2187" dirty="0">
                <a:solidFill>
                  <a:srgbClr val="2C3249"/>
                </a:solidFill>
                <a:latin typeface="Kanit" pitchFamily="34" charset="0"/>
                <a:ea typeface="Kanit" pitchFamily="34" charset="-122"/>
                <a:cs typeface="Kanit" pitchFamily="34" charset="-120"/>
              </a:rPr>
              <a:t>Highest Dividend</a:t>
            </a:r>
            <a:endParaRPr lang="en-US" sz="2187" dirty="0"/>
          </a:p>
        </p:txBody>
      </p:sp>
      <p:sp>
        <p:nvSpPr>
          <p:cNvPr id="7" name="Text 5"/>
          <p:cNvSpPr/>
          <p:nvPr/>
        </p:nvSpPr>
        <p:spPr>
          <a:xfrm>
            <a:off x="2037993" y="4360545"/>
            <a:ext cx="5110520" cy="666512"/>
          </a:xfrm>
          <a:prstGeom prst="rect">
            <a:avLst/>
          </a:prstGeom>
          <a:noFill/>
          <a:ln/>
        </p:spPr>
        <p:txBody>
          <a:bodyPr wrap="square" rtlCol="0" anchor="t"/>
          <a:lstStyle/>
          <a:p>
            <a:pPr marL="0" indent="0" algn="ctr">
              <a:lnSpc>
                <a:spcPts val="2624"/>
              </a:lnSpc>
              <a:buNone/>
            </a:pPr>
            <a:r>
              <a:rPr lang="en-US" sz="1750" dirty="0">
                <a:solidFill>
                  <a:srgbClr val="2C3249"/>
                </a:solidFill>
                <a:latin typeface="Martel Sans" pitchFamily="34" charset="0"/>
                <a:ea typeface="Martel Sans" pitchFamily="34" charset="-122"/>
                <a:cs typeface="Martel Sans" pitchFamily="34" charset="-120"/>
              </a:rPr>
              <a:t>Top stocks with the highest dividend yields for steady income</a:t>
            </a:r>
            <a:endParaRPr lang="en-US" sz="1750" dirty="0"/>
          </a:p>
        </p:txBody>
      </p:sp>
      <p:sp>
        <p:nvSpPr>
          <p:cNvPr id="8" name="Text 6"/>
          <p:cNvSpPr/>
          <p:nvPr/>
        </p:nvSpPr>
        <p:spPr>
          <a:xfrm>
            <a:off x="7481768" y="2869287"/>
            <a:ext cx="5110639" cy="733187"/>
          </a:xfrm>
          <a:prstGeom prst="rect">
            <a:avLst/>
          </a:prstGeom>
          <a:noFill/>
          <a:ln/>
        </p:spPr>
        <p:txBody>
          <a:bodyPr wrap="none" rtlCol="0" anchor="t"/>
          <a:lstStyle/>
          <a:p>
            <a:pPr marL="0" indent="0" algn="ctr">
              <a:lnSpc>
                <a:spcPts val="5774"/>
              </a:lnSpc>
              <a:buNone/>
            </a:pPr>
            <a:r>
              <a:rPr lang="en-US" sz="5774" dirty="0">
                <a:solidFill>
                  <a:srgbClr val="2C3249"/>
                </a:solidFill>
                <a:latin typeface="Kanit" pitchFamily="34" charset="0"/>
                <a:ea typeface="Kanit" pitchFamily="34" charset="-122"/>
                <a:cs typeface="Kanit" pitchFamily="34" charset="-120"/>
              </a:rPr>
              <a:t>0</a:t>
            </a:r>
            <a:endParaRPr lang="en-US" sz="5774" dirty="0"/>
          </a:p>
        </p:txBody>
      </p:sp>
      <p:sp>
        <p:nvSpPr>
          <p:cNvPr id="9" name="Text 7"/>
          <p:cNvSpPr/>
          <p:nvPr/>
        </p:nvSpPr>
        <p:spPr>
          <a:xfrm>
            <a:off x="8648343" y="3880128"/>
            <a:ext cx="2777490" cy="347186"/>
          </a:xfrm>
          <a:prstGeom prst="rect">
            <a:avLst/>
          </a:prstGeom>
          <a:noFill/>
          <a:ln/>
        </p:spPr>
        <p:txBody>
          <a:bodyPr wrap="none" rtlCol="0" anchor="t"/>
          <a:lstStyle/>
          <a:p>
            <a:pPr marL="0" indent="0" algn="ctr">
              <a:lnSpc>
                <a:spcPts val="2734"/>
              </a:lnSpc>
              <a:buNone/>
            </a:pPr>
            <a:r>
              <a:rPr lang="en-US" sz="2187" dirty="0">
                <a:solidFill>
                  <a:srgbClr val="2C3249"/>
                </a:solidFill>
                <a:latin typeface="Kanit" pitchFamily="34" charset="0"/>
                <a:ea typeface="Kanit" pitchFamily="34" charset="-122"/>
                <a:cs typeface="Kanit" pitchFamily="34" charset="-120"/>
              </a:rPr>
              <a:t>Lowest Dividend</a:t>
            </a:r>
            <a:endParaRPr lang="en-US" sz="2187" dirty="0"/>
          </a:p>
        </p:txBody>
      </p:sp>
      <p:sp>
        <p:nvSpPr>
          <p:cNvPr id="10" name="Text 8"/>
          <p:cNvSpPr/>
          <p:nvPr/>
        </p:nvSpPr>
        <p:spPr>
          <a:xfrm>
            <a:off x="7481768" y="4360545"/>
            <a:ext cx="5110639" cy="666512"/>
          </a:xfrm>
          <a:prstGeom prst="rect">
            <a:avLst/>
          </a:prstGeom>
          <a:noFill/>
          <a:ln/>
        </p:spPr>
        <p:txBody>
          <a:bodyPr wrap="square" rtlCol="0" anchor="t"/>
          <a:lstStyle/>
          <a:p>
            <a:pPr marL="0" indent="0" algn="ctr">
              <a:lnSpc>
                <a:spcPts val="2624"/>
              </a:lnSpc>
              <a:buNone/>
            </a:pPr>
            <a:r>
              <a:rPr lang="en-US" sz="1750" dirty="0">
                <a:solidFill>
                  <a:srgbClr val="2C3249"/>
                </a:solidFill>
                <a:latin typeface="Martel Sans" pitchFamily="34" charset="0"/>
                <a:ea typeface="Martel Sans" pitchFamily="34" charset="-122"/>
                <a:cs typeface="Martel Sans" pitchFamily="34" charset="-120"/>
              </a:rPr>
              <a:t>Stocks with the lowest dividend yields, focusing more on growth</a:t>
            </a:r>
            <a:endParaRPr lang="en-US" sz="1750" dirty="0"/>
          </a:p>
        </p:txBody>
      </p:sp>
      <p:sp>
        <p:nvSpPr>
          <p:cNvPr id="11" name="Text 9"/>
          <p:cNvSpPr/>
          <p:nvPr/>
        </p:nvSpPr>
        <p:spPr>
          <a:xfrm>
            <a:off x="2037993" y="5276969"/>
            <a:ext cx="10554414" cy="1333024"/>
          </a:xfrm>
          <a:prstGeom prst="rect">
            <a:avLst/>
          </a:prstGeom>
          <a:noFill/>
          <a:ln/>
        </p:spPr>
        <p:txBody>
          <a:bodyPr wrap="square" rtlCol="0" anchor="t"/>
          <a:lstStyle/>
          <a:p>
            <a:pPr marL="0" indent="0">
              <a:lnSpc>
                <a:spcPts val="2624"/>
              </a:lnSpc>
              <a:buNone/>
            </a:pPr>
            <a:r>
              <a:rPr lang="en-US" sz="1750" dirty="0">
                <a:solidFill>
                  <a:srgbClr val="2C3249"/>
                </a:solidFill>
                <a:latin typeface="Martel Sans" pitchFamily="34" charset="0"/>
                <a:ea typeface="Martel Sans" pitchFamily="34" charset="-122"/>
                <a:cs typeface="Martel Sans" pitchFamily="34" charset="-120"/>
              </a:rPr>
              <a:t>Dividend yield or pay out ratio is an important metric for income-oriented investors. The highest dividend-paying stocks offer steady cash flow, while lower dividend stocks tend to reinvest more earnings into future growth. Analyzing both high and low dividend stocks provides a balanced view of the market's income and growth opportunities.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FFFFF"/>
          </a:solidFill>
          <a:ln/>
        </p:spPr>
      </p:sp>
      <p:sp>
        <p:nvSpPr>
          <p:cNvPr id="2" name="Shape 0"/>
          <p:cNvSpPr/>
          <p:nvPr/>
        </p:nvSpPr>
        <p:spPr>
          <a:xfrm>
            <a:off x="0" y="0"/>
            <a:ext cx="14630400" cy="8229600"/>
          </a:xfrm>
          <a:prstGeom prst="rect">
            <a:avLst/>
          </a:prstGeom>
          <a:solidFill>
            <a:srgbClr val="EBF4F3"/>
          </a:solidFill>
          <a:ln/>
        </p:spPr>
      </p:sp>
      <p:sp>
        <p:nvSpPr>
          <p:cNvPr id="4" name="Text 2"/>
          <p:cNvSpPr/>
          <p:nvPr/>
        </p:nvSpPr>
        <p:spPr>
          <a:xfrm>
            <a:off x="2037993" y="1452920"/>
            <a:ext cx="7753826" cy="694373"/>
          </a:xfrm>
          <a:prstGeom prst="rect">
            <a:avLst/>
          </a:prstGeom>
          <a:noFill/>
          <a:ln/>
        </p:spPr>
        <p:txBody>
          <a:bodyPr wrap="none" rtlCol="0" anchor="t"/>
          <a:lstStyle/>
          <a:p>
            <a:pPr marL="0" indent="0">
              <a:lnSpc>
                <a:spcPts val="5468"/>
              </a:lnSpc>
              <a:buNone/>
            </a:pPr>
            <a:r>
              <a:rPr lang="en-US" sz="4800" b="1" dirty="0">
                <a:solidFill>
                  <a:srgbClr val="437066"/>
                </a:solidFill>
                <a:ea typeface="Kanit" pitchFamily="34" charset="-122"/>
                <a:cs typeface="Kanit" pitchFamily="34" charset="-120"/>
              </a:rPr>
              <a:t>Highest and Lowest P/E Ratios</a:t>
            </a:r>
            <a:endParaRPr lang="en-US" sz="4800" dirty="0"/>
          </a:p>
        </p:txBody>
      </p:sp>
      <p:sp>
        <p:nvSpPr>
          <p:cNvPr id="5" name="Text 3"/>
          <p:cNvSpPr/>
          <p:nvPr/>
        </p:nvSpPr>
        <p:spPr>
          <a:xfrm>
            <a:off x="2037993" y="2591633"/>
            <a:ext cx="10554414" cy="999768"/>
          </a:xfrm>
          <a:prstGeom prst="rect">
            <a:avLst/>
          </a:prstGeom>
          <a:noFill/>
          <a:ln/>
        </p:spPr>
        <p:txBody>
          <a:bodyPr wrap="square" rtlCol="0" anchor="t"/>
          <a:lstStyle/>
          <a:p>
            <a:pPr marL="0" indent="0">
              <a:lnSpc>
                <a:spcPts val="2624"/>
              </a:lnSpc>
              <a:buNone/>
            </a:pPr>
            <a:r>
              <a:rPr lang="en-US" sz="1750" dirty="0">
                <a:solidFill>
                  <a:srgbClr val="2C3249"/>
                </a:solidFill>
                <a:latin typeface="Martel Sans" pitchFamily="34" charset="0"/>
                <a:ea typeface="Martel Sans" pitchFamily="34" charset="-122"/>
                <a:cs typeface="Martel Sans" pitchFamily="34" charset="-120"/>
              </a:rPr>
              <a:t>The price-to-earnings (P/E) ratio is a fundamental metric used to evaluate a company's valuation. It compares a company's stock price to its earnings per share, providing insight into whether the stock is undervalued or overvalued.</a:t>
            </a:r>
            <a:endParaRPr lang="en-US" sz="1750" dirty="0"/>
          </a:p>
        </p:txBody>
      </p:sp>
      <p:sp>
        <p:nvSpPr>
          <p:cNvPr id="6" name="Text 4"/>
          <p:cNvSpPr/>
          <p:nvPr/>
        </p:nvSpPr>
        <p:spPr>
          <a:xfrm>
            <a:off x="2037993" y="3952399"/>
            <a:ext cx="5110520" cy="733187"/>
          </a:xfrm>
          <a:prstGeom prst="rect">
            <a:avLst/>
          </a:prstGeom>
          <a:noFill/>
          <a:ln/>
        </p:spPr>
        <p:txBody>
          <a:bodyPr wrap="none" rtlCol="0" anchor="t"/>
          <a:lstStyle/>
          <a:p>
            <a:pPr marL="0" indent="0" algn="ctr">
              <a:lnSpc>
                <a:spcPts val="5774"/>
              </a:lnSpc>
              <a:buNone/>
            </a:pPr>
            <a:r>
              <a:rPr lang="en-US" sz="5774" dirty="0">
                <a:solidFill>
                  <a:srgbClr val="2C3249"/>
                </a:solidFill>
                <a:latin typeface="Kanit" pitchFamily="34" charset="0"/>
                <a:ea typeface="Kanit" pitchFamily="34" charset="-122"/>
                <a:cs typeface="Kanit" pitchFamily="34" charset="-120"/>
              </a:rPr>
              <a:t>1457.55</a:t>
            </a:r>
            <a:endParaRPr lang="en-US" sz="5774" dirty="0"/>
          </a:p>
        </p:txBody>
      </p:sp>
      <p:sp>
        <p:nvSpPr>
          <p:cNvPr id="7" name="Text 5"/>
          <p:cNvSpPr/>
          <p:nvPr/>
        </p:nvSpPr>
        <p:spPr>
          <a:xfrm>
            <a:off x="3204448" y="4963239"/>
            <a:ext cx="2777490" cy="347186"/>
          </a:xfrm>
          <a:prstGeom prst="rect">
            <a:avLst/>
          </a:prstGeom>
          <a:noFill/>
          <a:ln/>
        </p:spPr>
        <p:txBody>
          <a:bodyPr wrap="none" rtlCol="0" anchor="t"/>
          <a:lstStyle/>
          <a:p>
            <a:pPr marL="0" indent="0" algn="ctr">
              <a:lnSpc>
                <a:spcPts val="2734"/>
              </a:lnSpc>
              <a:buNone/>
            </a:pPr>
            <a:r>
              <a:rPr lang="en-US" sz="2187" dirty="0">
                <a:solidFill>
                  <a:srgbClr val="2C3249"/>
                </a:solidFill>
                <a:latin typeface="Kanit" pitchFamily="34" charset="0"/>
                <a:ea typeface="Kanit" pitchFamily="34" charset="-122"/>
                <a:cs typeface="Kanit" pitchFamily="34" charset="-120"/>
              </a:rPr>
              <a:t>Highest P/E (</a:t>
            </a:r>
            <a:r>
              <a:rPr lang="en-US" sz="2187" dirty="0" err="1">
                <a:solidFill>
                  <a:srgbClr val="2C3249"/>
                </a:solidFill>
                <a:latin typeface="Kanit" pitchFamily="34" charset="0"/>
                <a:ea typeface="Kanit" pitchFamily="34" charset="-122"/>
                <a:cs typeface="Kanit" pitchFamily="34" charset="-120"/>
              </a:rPr>
              <a:t>google</a:t>
            </a:r>
            <a:r>
              <a:rPr lang="en-US" sz="2187" dirty="0">
                <a:solidFill>
                  <a:srgbClr val="2C3249"/>
                </a:solidFill>
                <a:latin typeface="Kanit" pitchFamily="34" charset="0"/>
                <a:ea typeface="Kanit" pitchFamily="34" charset="-122"/>
                <a:cs typeface="Kanit" pitchFamily="34" charset="-120"/>
              </a:rPr>
              <a:t>)</a:t>
            </a:r>
            <a:endParaRPr lang="en-US" sz="2187" dirty="0"/>
          </a:p>
        </p:txBody>
      </p:sp>
      <p:sp>
        <p:nvSpPr>
          <p:cNvPr id="8" name="Text 6"/>
          <p:cNvSpPr/>
          <p:nvPr/>
        </p:nvSpPr>
        <p:spPr>
          <a:xfrm>
            <a:off x="2037993" y="5443657"/>
            <a:ext cx="5110520" cy="999768"/>
          </a:xfrm>
          <a:prstGeom prst="rect">
            <a:avLst/>
          </a:prstGeom>
          <a:noFill/>
          <a:ln/>
        </p:spPr>
        <p:txBody>
          <a:bodyPr wrap="square" rtlCol="0" anchor="t"/>
          <a:lstStyle/>
          <a:p>
            <a:pPr marL="0" indent="0" algn="ctr">
              <a:lnSpc>
                <a:spcPts val="2624"/>
              </a:lnSpc>
              <a:buNone/>
            </a:pPr>
            <a:r>
              <a:rPr lang="en-US" sz="1750" dirty="0">
                <a:solidFill>
                  <a:srgbClr val="2C3249"/>
                </a:solidFill>
                <a:latin typeface="Martel Sans" pitchFamily="34" charset="0"/>
                <a:ea typeface="Martel Sans" pitchFamily="34" charset="-122"/>
                <a:cs typeface="Martel Sans" pitchFamily="34" charset="-120"/>
              </a:rPr>
              <a:t>Companies with the highest P/E ratios are often considered growth stocks, trading at a premium due to their future earnings potential.</a:t>
            </a:r>
            <a:endParaRPr lang="en-US" sz="1750" dirty="0"/>
          </a:p>
        </p:txBody>
      </p:sp>
      <p:sp>
        <p:nvSpPr>
          <p:cNvPr id="9" name="Text 7"/>
          <p:cNvSpPr/>
          <p:nvPr/>
        </p:nvSpPr>
        <p:spPr>
          <a:xfrm>
            <a:off x="7481768" y="3952399"/>
            <a:ext cx="5110639" cy="733187"/>
          </a:xfrm>
          <a:prstGeom prst="rect">
            <a:avLst/>
          </a:prstGeom>
          <a:noFill/>
          <a:ln/>
        </p:spPr>
        <p:txBody>
          <a:bodyPr wrap="none" rtlCol="0" anchor="t"/>
          <a:lstStyle/>
          <a:p>
            <a:pPr marL="0" indent="0" algn="ctr">
              <a:lnSpc>
                <a:spcPts val="5774"/>
              </a:lnSpc>
              <a:buNone/>
            </a:pPr>
            <a:r>
              <a:rPr lang="en-US" sz="5774" dirty="0">
                <a:solidFill>
                  <a:srgbClr val="2C3249"/>
                </a:solidFill>
                <a:latin typeface="Kanit" pitchFamily="34" charset="0"/>
                <a:ea typeface="Kanit" pitchFamily="34" charset="-122"/>
                <a:cs typeface="Kanit" pitchFamily="34" charset="-120"/>
              </a:rPr>
              <a:t>1.42</a:t>
            </a:r>
            <a:endParaRPr lang="en-US" sz="5774" dirty="0"/>
          </a:p>
        </p:txBody>
      </p:sp>
      <p:sp>
        <p:nvSpPr>
          <p:cNvPr id="10" name="Text 8"/>
          <p:cNvSpPr/>
          <p:nvPr/>
        </p:nvSpPr>
        <p:spPr>
          <a:xfrm>
            <a:off x="8648343" y="4963239"/>
            <a:ext cx="2777490" cy="347186"/>
          </a:xfrm>
          <a:prstGeom prst="rect">
            <a:avLst/>
          </a:prstGeom>
          <a:noFill/>
          <a:ln/>
        </p:spPr>
        <p:txBody>
          <a:bodyPr wrap="none" rtlCol="0" anchor="t"/>
          <a:lstStyle/>
          <a:p>
            <a:pPr marL="0" indent="0" algn="ctr">
              <a:lnSpc>
                <a:spcPts val="2734"/>
              </a:lnSpc>
              <a:buNone/>
            </a:pPr>
            <a:r>
              <a:rPr lang="en-US" sz="2187" dirty="0">
                <a:solidFill>
                  <a:srgbClr val="2C3249"/>
                </a:solidFill>
                <a:latin typeface="Kanit" pitchFamily="34" charset="0"/>
                <a:ea typeface="Kanit" pitchFamily="34" charset="-122"/>
                <a:cs typeface="Kanit" pitchFamily="34" charset="-120"/>
              </a:rPr>
              <a:t>Lowest P/E (apple)</a:t>
            </a:r>
            <a:endParaRPr lang="en-US" sz="2187" dirty="0"/>
          </a:p>
        </p:txBody>
      </p:sp>
      <p:sp>
        <p:nvSpPr>
          <p:cNvPr id="11" name="Text 9"/>
          <p:cNvSpPr/>
          <p:nvPr/>
        </p:nvSpPr>
        <p:spPr>
          <a:xfrm>
            <a:off x="7481768" y="5443657"/>
            <a:ext cx="5110639" cy="1333024"/>
          </a:xfrm>
          <a:prstGeom prst="rect">
            <a:avLst/>
          </a:prstGeom>
          <a:noFill/>
          <a:ln/>
        </p:spPr>
        <p:txBody>
          <a:bodyPr wrap="square" rtlCol="0" anchor="t"/>
          <a:lstStyle/>
          <a:p>
            <a:pPr marL="0" indent="0" algn="ctr">
              <a:lnSpc>
                <a:spcPts val="2624"/>
              </a:lnSpc>
              <a:buNone/>
            </a:pPr>
            <a:r>
              <a:rPr lang="en-US" sz="1750" dirty="0">
                <a:solidFill>
                  <a:srgbClr val="2C3249"/>
                </a:solidFill>
                <a:latin typeface="Martel Sans" pitchFamily="34" charset="0"/>
                <a:ea typeface="Martel Sans" pitchFamily="34" charset="-122"/>
                <a:cs typeface="Martel Sans" pitchFamily="34" charset="-120"/>
              </a:rPr>
              <a:t>Stocks with low P/E ratios may be considered value plays, potentially undervalued by the market and offering an opportunity for investors.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Shape 1"/>
          <p:cNvSpPr/>
          <p:nvPr/>
        </p:nvSpPr>
        <p:spPr>
          <a:xfrm>
            <a:off x="0" y="0"/>
            <a:ext cx="14630400" cy="8233053"/>
          </a:xfrm>
          <a:prstGeom prst="rect">
            <a:avLst/>
          </a:prstGeom>
          <a:solidFill>
            <a:srgbClr val="FFFFFF"/>
          </a:solidFill>
          <a:ln/>
        </p:spPr>
      </p:sp>
      <p:sp>
        <p:nvSpPr>
          <p:cNvPr id="2" name="Shape 0"/>
          <p:cNvSpPr/>
          <p:nvPr/>
        </p:nvSpPr>
        <p:spPr>
          <a:xfrm>
            <a:off x="0" y="0"/>
            <a:ext cx="14630400" cy="8229600"/>
          </a:xfrm>
          <a:prstGeom prst="rect">
            <a:avLst/>
          </a:prstGeom>
          <a:solidFill>
            <a:srgbClr val="EBF4F3"/>
          </a:solidFill>
          <a:ln/>
        </p:spPr>
      </p:sp>
      <p:sp>
        <p:nvSpPr>
          <p:cNvPr id="4" name="Text 2"/>
          <p:cNvSpPr/>
          <p:nvPr/>
        </p:nvSpPr>
        <p:spPr>
          <a:xfrm>
            <a:off x="2244566" y="587097"/>
            <a:ext cx="7753826" cy="667107"/>
          </a:xfrm>
          <a:prstGeom prst="rect">
            <a:avLst/>
          </a:prstGeom>
          <a:noFill/>
          <a:ln/>
        </p:spPr>
        <p:txBody>
          <a:bodyPr wrap="none" rtlCol="0" anchor="t"/>
          <a:lstStyle/>
          <a:p>
            <a:pPr marL="0" indent="0">
              <a:lnSpc>
                <a:spcPts val="5253"/>
              </a:lnSpc>
              <a:buNone/>
            </a:pPr>
            <a:r>
              <a:rPr lang="en-US" sz="4800" b="1" dirty="0">
                <a:solidFill>
                  <a:srgbClr val="437066"/>
                </a:solidFill>
                <a:ea typeface="Kanit" pitchFamily="34" charset="-122"/>
                <a:cs typeface="Kanit" pitchFamily="34" charset="-120"/>
              </a:rPr>
              <a:t>Stocks with Highest Market Cap</a:t>
            </a:r>
            <a:endParaRPr lang="en-US" sz="4800" dirty="0"/>
          </a:p>
        </p:txBody>
      </p:sp>
      <p:sp>
        <p:nvSpPr>
          <p:cNvPr id="5" name="Text 3"/>
          <p:cNvSpPr/>
          <p:nvPr/>
        </p:nvSpPr>
        <p:spPr>
          <a:xfrm>
            <a:off x="2244566" y="1681163"/>
            <a:ext cx="10141268" cy="960477"/>
          </a:xfrm>
          <a:prstGeom prst="rect">
            <a:avLst/>
          </a:prstGeom>
          <a:noFill/>
          <a:ln/>
        </p:spPr>
        <p:txBody>
          <a:bodyPr wrap="square" rtlCol="0" anchor="t"/>
          <a:lstStyle/>
          <a:p>
            <a:pPr marL="0" indent="0">
              <a:lnSpc>
                <a:spcPts val="2522"/>
              </a:lnSpc>
              <a:buNone/>
            </a:pPr>
            <a:r>
              <a:rPr lang="en-US" sz="1681" dirty="0">
                <a:solidFill>
                  <a:srgbClr val="2C3249"/>
                </a:solidFill>
                <a:latin typeface="Martel Sans" pitchFamily="34" charset="0"/>
                <a:ea typeface="Martel Sans" pitchFamily="34" charset="-122"/>
                <a:cs typeface="Martel Sans" pitchFamily="34" charset="-120"/>
              </a:rPr>
              <a:t>Market capitalization, or market cap, is the total value of a company's outstanding shares. Stocks with the highest market caps are often considered the most stable and influential companies in the market.</a:t>
            </a:r>
            <a:endParaRPr lang="en-US" sz="1681" dirty="0"/>
          </a:p>
        </p:txBody>
      </p:sp>
      <p:sp>
        <p:nvSpPr>
          <p:cNvPr id="6" name="Shape 4"/>
          <p:cNvSpPr/>
          <p:nvPr/>
        </p:nvSpPr>
        <p:spPr>
          <a:xfrm>
            <a:off x="2244566" y="2881789"/>
            <a:ext cx="10141268" cy="3563541"/>
          </a:xfrm>
          <a:prstGeom prst="roundRect">
            <a:avLst>
              <a:gd name="adj" fmla="val 2696"/>
            </a:avLst>
          </a:prstGeom>
          <a:noFill/>
          <a:ln w="7620">
            <a:solidFill>
              <a:srgbClr val="000000">
                <a:alpha val="8000"/>
              </a:srgbClr>
            </a:solidFill>
            <a:prstDash val="solid"/>
          </a:ln>
        </p:spPr>
      </p:sp>
      <p:sp>
        <p:nvSpPr>
          <p:cNvPr id="7" name="Shape 5"/>
          <p:cNvSpPr/>
          <p:nvPr/>
        </p:nvSpPr>
        <p:spPr>
          <a:xfrm>
            <a:off x="2252186" y="2889409"/>
            <a:ext cx="10126027" cy="591383"/>
          </a:xfrm>
          <a:prstGeom prst="rect">
            <a:avLst/>
          </a:prstGeom>
          <a:solidFill>
            <a:srgbClr val="FFFFFF">
              <a:alpha val="4000"/>
            </a:srgbClr>
          </a:solidFill>
          <a:ln/>
        </p:spPr>
      </p:sp>
      <p:sp>
        <p:nvSpPr>
          <p:cNvPr id="8" name="Text 6"/>
          <p:cNvSpPr/>
          <p:nvPr/>
        </p:nvSpPr>
        <p:spPr>
          <a:xfrm>
            <a:off x="2465665" y="3025021"/>
            <a:ext cx="4632246" cy="320159"/>
          </a:xfrm>
          <a:prstGeom prst="rect">
            <a:avLst/>
          </a:prstGeom>
          <a:noFill/>
          <a:ln/>
        </p:spPr>
        <p:txBody>
          <a:bodyPr wrap="none" rtlCol="0" anchor="t"/>
          <a:lstStyle/>
          <a:p>
            <a:pPr marL="0" indent="0">
              <a:lnSpc>
                <a:spcPts val="2522"/>
              </a:lnSpc>
              <a:buNone/>
            </a:pPr>
            <a:r>
              <a:rPr lang="en-US" sz="1681" dirty="0">
                <a:solidFill>
                  <a:srgbClr val="2C3249"/>
                </a:solidFill>
                <a:latin typeface="Martel Sans" pitchFamily="34" charset="0"/>
                <a:ea typeface="Martel Sans" pitchFamily="34" charset="-122"/>
                <a:cs typeface="Martel Sans" pitchFamily="34" charset="-120"/>
              </a:rPr>
              <a:t>Company</a:t>
            </a:r>
            <a:endParaRPr lang="en-US" sz="1681" dirty="0"/>
          </a:p>
        </p:txBody>
      </p:sp>
      <p:sp>
        <p:nvSpPr>
          <p:cNvPr id="9" name="Text 7"/>
          <p:cNvSpPr/>
          <p:nvPr/>
        </p:nvSpPr>
        <p:spPr>
          <a:xfrm>
            <a:off x="7532489" y="3025021"/>
            <a:ext cx="4632246" cy="320159"/>
          </a:xfrm>
          <a:prstGeom prst="rect">
            <a:avLst/>
          </a:prstGeom>
          <a:noFill/>
          <a:ln/>
        </p:spPr>
        <p:txBody>
          <a:bodyPr wrap="none" rtlCol="0" anchor="t"/>
          <a:lstStyle/>
          <a:p>
            <a:pPr marL="0" indent="0">
              <a:lnSpc>
                <a:spcPts val="2522"/>
              </a:lnSpc>
              <a:buNone/>
            </a:pPr>
            <a:r>
              <a:rPr lang="en-US" sz="1681" dirty="0">
                <a:solidFill>
                  <a:srgbClr val="2C3249"/>
                </a:solidFill>
                <a:latin typeface="Martel Sans" pitchFamily="34" charset="0"/>
                <a:ea typeface="Martel Sans" pitchFamily="34" charset="-122"/>
                <a:cs typeface="Martel Sans" pitchFamily="34" charset="-120"/>
              </a:rPr>
              <a:t>Market Cap (Billion)</a:t>
            </a:r>
            <a:endParaRPr lang="en-US" sz="1681" dirty="0"/>
          </a:p>
        </p:txBody>
      </p:sp>
      <p:sp>
        <p:nvSpPr>
          <p:cNvPr id="10" name="Shape 8"/>
          <p:cNvSpPr/>
          <p:nvPr/>
        </p:nvSpPr>
        <p:spPr>
          <a:xfrm>
            <a:off x="2252186" y="3480792"/>
            <a:ext cx="10126027" cy="591383"/>
          </a:xfrm>
          <a:prstGeom prst="rect">
            <a:avLst/>
          </a:prstGeom>
          <a:solidFill>
            <a:srgbClr val="000000">
              <a:alpha val="4000"/>
            </a:srgbClr>
          </a:solidFill>
          <a:ln/>
        </p:spPr>
      </p:sp>
      <p:sp>
        <p:nvSpPr>
          <p:cNvPr id="11" name="Text 9"/>
          <p:cNvSpPr/>
          <p:nvPr/>
        </p:nvSpPr>
        <p:spPr>
          <a:xfrm>
            <a:off x="2465665" y="3616404"/>
            <a:ext cx="4632246" cy="320159"/>
          </a:xfrm>
          <a:prstGeom prst="rect">
            <a:avLst/>
          </a:prstGeom>
          <a:noFill/>
          <a:ln/>
        </p:spPr>
        <p:txBody>
          <a:bodyPr wrap="none" rtlCol="0" anchor="t"/>
          <a:lstStyle/>
          <a:p>
            <a:pPr marL="0" indent="0">
              <a:lnSpc>
                <a:spcPts val="2522"/>
              </a:lnSpc>
              <a:buNone/>
            </a:pPr>
            <a:r>
              <a:rPr lang="en-US" sz="1681" dirty="0">
                <a:solidFill>
                  <a:srgbClr val="2C3249"/>
                </a:solidFill>
                <a:latin typeface="Martel Sans" pitchFamily="34" charset="0"/>
                <a:ea typeface="Martel Sans" pitchFamily="34" charset="-122"/>
                <a:cs typeface="Martel Sans" pitchFamily="34" charset="-120"/>
              </a:rPr>
              <a:t>Apple </a:t>
            </a:r>
            <a:endParaRPr lang="en-US" sz="1681" dirty="0"/>
          </a:p>
        </p:txBody>
      </p:sp>
      <p:sp>
        <p:nvSpPr>
          <p:cNvPr id="12" name="Text 10"/>
          <p:cNvSpPr/>
          <p:nvPr/>
        </p:nvSpPr>
        <p:spPr>
          <a:xfrm>
            <a:off x="7532489" y="3616404"/>
            <a:ext cx="4632246" cy="320159"/>
          </a:xfrm>
          <a:prstGeom prst="rect">
            <a:avLst/>
          </a:prstGeom>
          <a:noFill/>
          <a:ln/>
        </p:spPr>
        <p:txBody>
          <a:bodyPr wrap="none" rtlCol="0" anchor="t"/>
          <a:lstStyle/>
          <a:p>
            <a:pPr marL="0" indent="0">
              <a:lnSpc>
                <a:spcPts val="2522"/>
              </a:lnSpc>
              <a:buNone/>
            </a:pPr>
            <a:r>
              <a:rPr lang="en-US" sz="1681" dirty="0">
                <a:solidFill>
                  <a:srgbClr val="2C3249"/>
                </a:solidFill>
                <a:latin typeface="Martel Sans" pitchFamily="34" charset="0"/>
                <a:ea typeface="Martel Sans" pitchFamily="34" charset="-122"/>
                <a:cs typeface="Martel Sans" pitchFamily="34" charset="-120"/>
              </a:rPr>
              <a:t>3.63B</a:t>
            </a:r>
            <a:endParaRPr lang="en-US" sz="1681" dirty="0"/>
          </a:p>
        </p:txBody>
      </p:sp>
      <p:sp>
        <p:nvSpPr>
          <p:cNvPr id="13" name="Shape 11"/>
          <p:cNvSpPr/>
          <p:nvPr/>
        </p:nvSpPr>
        <p:spPr>
          <a:xfrm>
            <a:off x="2252186" y="4072176"/>
            <a:ext cx="10126027" cy="591383"/>
          </a:xfrm>
          <a:prstGeom prst="rect">
            <a:avLst/>
          </a:prstGeom>
          <a:solidFill>
            <a:srgbClr val="FFFFFF">
              <a:alpha val="4000"/>
            </a:srgbClr>
          </a:solidFill>
          <a:ln/>
        </p:spPr>
      </p:sp>
      <p:sp>
        <p:nvSpPr>
          <p:cNvPr id="14" name="Text 12"/>
          <p:cNvSpPr/>
          <p:nvPr/>
        </p:nvSpPr>
        <p:spPr>
          <a:xfrm>
            <a:off x="2465665" y="4207788"/>
            <a:ext cx="4632246" cy="320159"/>
          </a:xfrm>
          <a:prstGeom prst="rect">
            <a:avLst/>
          </a:prstGeom>
          <a:noFill/>
          <a:ln/>
        </p:spPr>
        <p:txBody>
          <a:bodyPr wrap="none" rtlCol="0" anchor="t"/>
          <a:lstStyle/>
          <a:p>
            <a:pPr marL="0" indent="0">
              <a:lnSpc>
                <a:spcPts val="2522"/>
              </a:lnSpc>
              <a:buNone/>
            </a:pPr>
            <a:r>
              <a:rPr lang="en-US" sz="1681" dirty="0">
                <a:solidFill>
                  <a:srgbClr val="2C3249"/>
                </a:solidFill>
                <a:latin typeface="Martel Sans" pitchFamily="34" charset="0"/>
                <a:ea typeface="Martel Sans" pitchFamily="34" charset="-122"/>
                <a:cs typeface="Martel Sans" pitchFamily="34" charset="-120"/>
              </a:rPr>
              <a:t>Microsoft</a:t>
            </a:r>
            <a:endParaRPr lang="en-US" sz="1681" dirty="0"/>
          </a:p>
        </p:txBody>
      </p:sp>
      <p:sp>
        <p:nvSpPr>
          <p:cNvPr id="15" name="Text 13"/>
          <p:cNvSpPr/>
          <p:nvPr/>
        </p:nvSpPr>
        <p:spPr>
          <a:xfrm>
            <a:off x="7532489" y="4207788"/>
            <a:ext cx="4632246" cy="320159"/>
          </a:xfrm>
          <a:prstGeom prst="rect">
            <a:avLst/>
          </a:prstGeom>
          <a:noFill/>
          <a:ln/>
        </p:spPr>
        <p:txBody>
          <a:bodyPr wrap="none" rtlCol="0" anchor="t"/>
          <a:lstStyle/>
          <a:p>
            <a:pPr marL="0" indent="0">
              <a:lnSpc>
                <a:spcPts val="2522"/>
              </a:lnSpc>
              <a:buNone/>
            </a:pPr>
            <a:r>
              <a:rPr lang="en-US" sz="1681" dirty="0">
                <a:solidFill>
                  <a:srgbClr val="2C3249"/>
                </a:solidFill>
                <a:latin typeface="Martel Sans" pitchFamily="34" charset="0"/>
                <a:ea typeface="Martel Sans" pitchFamily="34" charset="-122"/>
                <a:cs typeface="Martel Sans" pitchFamily="34" charset="-120"/>
              </a:rPr>
              <a:t>4.29B</a:t>
            </a:r>
            <a:endParaRPr lang="en-US" sz="1681" dirty="0"/>
          </a:p>
        </p:txBody>
      </p:sp>
      <p:sp>
        <p:nvSpPr>
          <p:cNvPr id="16" name="Shape 14"/>
          <p:cNvSpPr/>
          <p:nvPr/>
        </p:nvSpPr>
        <p:spPr>
          <a:xfrm>
            <a:off x="2252186" y="4663559"/>
            <a:ext cx="10126027" cy="591383"/>
          </a:xfrm>
          <a:prstGeom prst="rect">
            <a:avLst/>
          </a:prstGeom>
          <a:solidFill>
            <a:srgbClr val="000000">
              <a:alpha val="4000"/>
            </a:srgbClr>
          </a:solidFill>
          <a:ln/>
        </p:spPr>
      </p:sp>
      <p:sp>
        <p:nvSpPr>
          <p:cNvPr id="17" name="Text 15"/>
          <p:cNvSpPr/>
          <p:nvPr/>
        </p:nvSpPr>
        <p:spPr>
          <a:xfrm>
            <a:off x="2465665" y="4799171"/>
            <a:ext cx="4632246" cy="320159"/>
          </a:xfrm>
          <a:prstGeom prst="rect">
            <a:avLst/>
          </a:prstGeom>
          <a:noFill/>
          <a:ln/>
        </p:spPr>
        <p:txBody>
          <a:bodyPr wrap="none" rtlCol="0" anchor="t"/>
          <a:lstStyle/>
          <a:p>
            <a:pPr marL="0" indent="0">
              <a:lnSpc>
                <a:spcPts val="2522"/>
              </a:lnSpc>
              <a:buNone/>
            </a:pPr>
            <a:r>
              <a:rPr lang="en-US" sz="1681" dirty="0">
                <a:solidFill>
                  <a:srgbClr val="2C3249"/>
                </a:solidFill>
                <a:latin typeface="Martel Sans" pitchFamily="34" charset="0"/>
                <a:ea typeface="Martel Sans" pitchFamily="34" charset="-122"/>
                <a:cs typeface="Martel Sans" pitchFamily="34" charset="-120"/>
              </a:rPr>
              <a:t>Amazon</a:t>
            </a:r>
            <a:endParaRPr lang="en-US" sz="1681" dirty="0"/>
          </a:p>
        </p:txBody>
      </p:sp>
      <p:sp>
        <p:nvSpPr>
          <p:cNvPr id="18" name="Text 16"/>
          <p:cNvSpPr/>
          <p:nvPr/>
        </p:nvSpPr>
        <p:spPr>
          <a:xfrm>
            <a:off x="7532489" y="4799171"/>
            <a:ext cx="4632246" cy="320159"/>
          </a:xfrm>
          <a:prstGeom prst="rect">
            <a:avLst/>
          </a:prstGeom>
          <a:noFill/>
          <a:ln/>
        </p:spPr>
        <p:txBody>
          <a:bodyPr wrap="none" rtlCol="0" anchor="t"/>
          <a:lstStyle/>
          <a:p>
            <a:pPr marL="0" indent="0">
              <a:lnSpc>
                <a:spcPts val="2522"/>
              </a:lnSpc>
              <a:buNone/>
            </a:pPr>
            <a:r>
              <a:rPr lang="en-US" sz="1681" dirty="0">
                <a:solidFill>
                  <a:srgbClr val="2C3249"/>
                </a:solidFill>
                <a:latin typeface="Martel Sans" pitchFamily="34" charset="0"/>
                <a:ea typeface="Martel Sans" pitchFamily="34" charset="-122"/>
                <a:cs typeface="Martel Sans" pitchFamily="34" charset="-120"/>
              </a:rPr>
              <a:t>4.84B</a:t>
            </a:r>
            <a:endParaRPr lang="en-US" sz="1681" dirty="0"/>
          </a:p>
        </p:txBody>
      </p:sp>
      <p:sp>
        <p:nvSpPr>
          <p:cNvPr id="19" name="Shape 17"/>
          <p:cNvSpPr/>
          <p:nvPr/>
        </p:nvSpPr>
        <p:spPr>
          <a:xfrm>
            <a:off x="2252186" y="5254943"/>
            <a:ext cx="10126027" cy="591383"/>
          </a:xfrm>
          <a:prstGeom prst="rect">
            <a:avLst/>
          </a:prstGeom>
          <a:solidFill>
            <a:srgbClr val="FFFFFF">
              <a:alpha val="4000"/>
            </a:srgbClr>
          </a:solidFill>
          <a:ln/>
        </p:spPr>
      </p:sp>
      <p:sp>
        <p:nvSpPr>
          <p:cNvPr id="20" name="Text 18"/>
          <p:cNvSpPr/>
          <p:nvPr/>
        </p:nvSpPr>
        <p:spPr>
          <a:xfrm>
            <a:off x="2465665" y="5390555"/>
            <a:ext cx="4632246" cy="320159"/>
          </a:xfrm>
          <a:prstGeom prst="rect">
            <a:avLst/>
          </a:prstGeom>
          <a:noFill/>
          <a:ln/>
        </p:spPr>
        <p:txBody>
          <a:bodyPr wrap="none" rtlCol="0" anchor="t"/>
          <a:lstStyle/>
          <a:p>
            <a:pPr marL="0" indent="0">
              <a:lnSpc>
                <a:spcPts val="2522"/>
              </a:lnSpc>
              <a:buNone/>
            </a:pPr>
            <a:r>
              <a:rPr lang="en-US" sz="1681" dirty="0">
                <a:solidFill>
                  <a:srgbClr val="2C3249"/>
                </a:solidFill>
                <a:latin typeface="Martel Sans" pitchFamily="34" charset="0"/>
                <a:ea typeface="Martel Sans" pitchFamily="34" charset="-122"/>
                <a:cs typeface="Martel Sans" pitchFamily="34" charset="-120"/>
              </a:rPr>
              <a:t>Google</a:t>
            </a:r>
            <a:endParaRPr lang="en-US" sz="1681" dirty="0"/>
          </a:p>
        </p:txBody>
      </p:sp>
      <p:sp>
        <p:nvSpPr>
          <p:cNvPr id="21" name="Text 19"/>
          <p:cNvSpPr/>
          <p:nvPr/>
        </p:nvSpPr>
        <p:spPr>
          <a:xfrm>
            <a:off x="7532489" y="5390555"/>
            <a:ext cx="4632246" cy="320159"/>
          </a:xfrm>
          <a:prstGeom prst="rect">
            <a:avLst/>
          </a:prstGeom>
          <a:noFill/>
          <a:ln/>
        </p:spPr>
        <p:txBody>
          <a:bodyPr wrap="none" rtlCol="0" anchor="t"/>
          <a:lstStyle/>
          <a:p>
            <a:pPr marL="0" indent="0">
              <a:lnSpc>
                <a:spcPts val="2522"/>
              </a:lnSpc>
              <a:buNone/>
            </a:pPr>
            <a:r>
              <a:rPr lang="en-US" sz="1681" dirty="0">
                <a:solidFill>
                  <a:srgbClr val="2C3249"/>
                </a:solidFill>
                <a:latin typeface="Martel Sans" pitchFamily="34" charset="0"/>
                <a:ea typeface="Martel Sans" pitchFamily="34" charset="-122"/>
                <a:cs typeface="Martel Sans" pitchFamily="34" charset="-120"/>
              </a:rPr>
              <a:t>4.17B</a:t>
            </a:r>
            <a:endParaRPr lang="en-US" sz="1681" dirty="0"/>
          </a:p>
        </p:txBody>
      </p:sp>
      <p:sp>
        <p:nvSpPr>
          <p:cNvPr id="22" name="Shape 20"/>
          <p:cNvSpPr/>
          <p:nvPr/>
        </p:nvSpPr>
        <p:spPr>
          <a:xfrm>
            <a:off x="2252186" y="5846326"/>
            <a:ext cx="10126027" cy="591383"/>
          </a:xfrm>
          <a:prstGeom prst="rect">
            <a:avLst/>
          </a:prstGeom>
          <a:solidFill>
            <a:srgbClr val="000000">
              <a:alpha val="4000"/>
            </a:srgbClr>
          </a:solidFill>
          <a:ln/>
        </p:spPr>
      </p:sp>
      <p:sp>
        <p:nvSpPr>
          <p:cNvPr id="23" name="Text 21"/>
          <p:cNvSpPr/>
          <p:nvPr/>
        </p:nvSpPr>
        <p:spPr>
          <a:xfrm>
            <a:off x="2465665" y="5981938"/>
            <a:ext cx="4632246" cy="320159"/>
          </a:xfrm>
          <a:prstGeom prst="rect">
            <a:avLst/>
          </a:prstGeom>
          <a:noFill/>
          <a:ln/>
        </p:spPr>
        <p:txBody>
          <a:bodyPr wrap="none" rtlCol="0" anchor="t"/>
          <a:lstStyle/>
          <a:p>
            <a:pPr marL="0" indent="0">
              <a:lnSpc>
                <a:spcPts val="2522"/>
              </a:lnSpc>
              <a:buNone/>
            </a:pPr>
            <a:r>
              <a:rPr lang="en-US" sz="1681" dirty="0">
                <a:solidFill>
                  <a:srgbClr val="2C3249"/>
                </a:solidFill>
                <a:latin typeface="Martel Sans" pitchFamily="34" charset="0"/>
                <a:ea typeface="Martel Sans" pitchFamily="34" charset="-122"/>
                <a:cs typeface="Martel Sans" pitchFamily="34" charset="-120"/>
              </a:rPr>
              <a:t>FB</a:t>
            </a:r>
            <a:endParaRPr lang="en-US" sz="1681" dirty="0"/>
          </a:p>
        </p:txBody>
      </p:sp>
      <p:sp>
        <p:nvSpPr>
          <p:cNvPr id="24" name="Text 22"/>
          <p:cNvSpPr/>
          <p:nvPr/>
        </p:nvSpPr>
        <p:spPr>
          <a:xfrm>
            <a:off x="7532489" y="5981938"/>
            <a:ext cx="4632246" cy="320159"/>
          </a:xfrm>
          <a:prstGeom prst="rect">
            <a:avLst/>
          </a:prstGeom>
          <a:noFill/>
          <a:ln/>
        </p:spPr>
        <p:txBody>
          <a:bodyPr wrap="none" rtlCol="0" anchor="t"/>
          <a:lstStyle/>
          <a:p>
            <a:pPr marL="0" indent="0">
              <a:lnSpc>
                <a:spcPts val="2522"/>
              </a:lnSpc>
              <a:buNone/>
            </a:pPr>
            <a:r>
              <a:rPr lang="en-US" sz="1681" dirty="0">
                <a:solidFill>
                  <a:srgbClr val="2C3249"/>
                </a:solidFill>
                <a:latin typeface="Martel Sans" pitchFamily="34" charset="0"/>
                <a:ea typeface="Martel Sans" pitchFamily="34" charset="-122"/>
                <a:cs typeface="Martel Sans" pitchFamily="34" charset="-120"/>
              </a:rPr>
              <a:t>4.41B</a:t>
            </a:r>
            <a:endParaRPr lang="en-US" sz="1681" dirty="0"/>
          </a:p>
        </p:txBody>
      </p:sp>
      <p:sp>
        <p:nvSpPr>
          <p:cNvPr id="25" name="Text 23"/>
          <p:cNvSpPr/>
          <p:nvPr/>
        </p:nvSpPr>
        <p:spPr>
          <a:xfrm>
            <a:off x="2244566" y="6685478"/>
            <a:ext cx="10141268" cy="960477"/>
          </a:xfrm>
          <a:prstGeom prst="rect">
            <a:avLst/>
          </a:prstGeom>
          <a:noFill/>
          <a:ln/>
        </p:spPr>
        <p:txBody>
          <a:bodyPr wrap="square" rtlCol="0" anchor="t"/>
          <a:lstStyle/>
          <a:p>
            <a:pPr marL="0" indent="0">
              <a:lnSpc>
                <a:spcPts val="2522"/>
              </a:lnSpc>
              <a:buNone/>
            </a:pPr>
            <a:r>
              <a:rPr lang="en-US" sz="1681" dirty="0">
                <a:solidFill>
                  <a:srgbClr val="2C3249"/>
                </a:solidFill>
                <a:latin typeface="Martel Sans" pitchFamily="34" charset="0"/>
                <a:ea typeface="Martel Sans" pitchFamily="34" charset="-122"/>
                <a:cs typeface="Martel Sans" pitchFamily="34" charset="-120"/>
              </a:rPr>
              <a:t>These industry-leading companies have a combined market cap of over $8 trillion, reflecting their dominant positions in technology, e-commerce, and automotive sectors. Tracking the stock performance of these behemoths can provide valuable insights into overall market trends.</a:t>
            </a:r>
            <a:endParaRPr lang="en-US" sz="168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Shape 1"/>
          <p:cNvSpPr/>
          <p:nvPr/>
        </p:nvSpPr>
        <p:spPr>
          <a:xfrm>
            <a:off x="0" y="0"/>
            <a:ext cx="14630400" cy="8232577"/>
          </a:xfrm>
          <a:prstGeom prst="rect">
            <a:avLst/>
          </a:prstGeom>
          <a:solidFill>
            <a:srgbClr val="FFFFFF"/>
          </a:solidFill>
          <a:ln/>
        </p:spPr>
      </p:sp>
      <p:sp>
        <p:nvSpPr>
          <p:cNvPr id="2" name="Shape 0"/>
          <p:cNvSpPr/>
          <p:nvPr/>
        </p:nvSpPr>
        <p:spPr>
          <a:xfrm>
            <a:off x="-59" y="0"/>
            <a:ext cx="14630400" cy="8229600"/>
          </a:xfrm>
          <a:prstGeom prst="rect">
            <a:avLst/>
          </a:prstGeom>
          <a:solidFill>
            <a:srgbClr val="EBF4F3"/>
          </a:solidFill>
          <a:ln/>
        </p:spPr>
      </p:sp>
      <p:sp>
        <p:nvSpPr>
          <p:cNvPr id="4" name="Text 2"/>
          <p:cNvSpPr/>
          <p:nvPr/>
        </p:nvSpPr>
        <p:spPr>
          <a:xfrm>
            <a:off x="2752011" y="528280"/>
            <a:ext cx="7757398" cy="600313"/>
          </a:xfrm>
          <a:prstGeom prst="rect">
            <a:avLst/>
          </a:prstGeom>
          <a:noFill/>
          <a:ln/>
        </p:spPr>
        <p:txBody>
          <a:bodyPr wrap="none" rtlCol="0" anchor="t"/>
          <a:lstStyle/>
          <a:p>
            <a:pPr marL="0" indent="0">
              <a:lnSpc>
                <a:spcPts val="4728"/>
              </a:lnSpc>
              <a:buNone/>
            </a:pPr>
            <a:r>
              <a:rPr lang="en-US" sz="4800" b="1" dirty="0">
                <a:solidFill>
                  <a:srgbClr val="437066"/>
                </a:solidFill>
                <a:ea typeface="Kanit" pitchFamily="34" charset="-122"/>
                <a:cs typeface="Kanit" pitchFamily="34" charset="-120"/>
              </a:rPr>
              <a:t>Stocks Near 52-Week High and Low</a:t>
            </a:r>
            <a:endParaRPr lang="en-US" sz="4800" dirty="0"/>
          </a:p>
        </p:txBody>
      </p:sp>
      <p:pic>
        <p:nvPicPr>
          <p:cNvPr id="5" name="Image 0" descr="preencoded.png"/>
          <p:cNvPicPr>
            <a:picLocks noChangeAspect="1"/>
          </p:cNvPicPr>
          <p:nvPr/>
        </p:nvPicPr>
        <p:blipFill>
          <a:blip r:embed="rId3"/>
          <a:stretch>
            <a:fillRect/>
          </a:stretch>
        </p:blipFill>
        <p:spPr>
          <a:xfrm>
            <a:off x="2752011" y="1512808"/>
            <a:ext cx="9126260" cy="4534138"/>
          </a:xfrm>
          <a:prstGeom prst="rect">
            <a:avLst/>
          </a:prstGeom>
        </p:spPr>
      </p:pic>
      <p:sp>
        <p:nvSpPr>
          <p:cNvPr id="6" name="Shape 3"/>
          <p:cNvSpPr/>
          <p:nvPr/>
        </p:nvSpPr>
        <p:spPr>
          <a:xfrm>
            <a:off x="5555218" y="6239232"/>
            <a:ext cx="192048" cy="192048"/>
          </a:xfrm>
          <a:prstGeom prst="roundRect">
            <a:avLst>
              <a:gd name="adj" fmla="val 9523"/>
            </a:avLst>
          </a:prstGeom>
          <a:solidFill>
            <a:srgbClr val="1D302C"/>
          </a:solidFill>
          <a:ln/>
        </p:spPr>
      </p:sp>
      <p:sp>
        <p:nvSpPr>
          <p:cNvPr id="7" name="Text 4"/>
          <p:cNvSpPr/>
          <p:nvPr/>
        </p:nvSpPr>
        <p:spPr>
          <a:xfrm>
            <a:off x="5843230" y="6239232"/>
            <a:ext cx="1256228" cy="192048"/>
          </a:xfrm>
          <a:prstGeom prst="rect">
            <a:avLst/>
          </a:prstGeom>
          <a:noFill/>
          <a:ln/>
        </p:spPr>
        <p:txBody>
          <a:bodyPr wrap="none" rtlCol="0" anchor="t"/>
          <a:lstStyle/>
          <a:p>
            <a:pPr marL="0" indent="0">
              <a:lnSpc>
                <a:spcPts val="1513"/>
              </a:lnSpc>
              <a:buNone/>
            </a:pPr>
            <a:r>
              <a:rPr lang="en-US" sz="1513" dirty="0">
                <a:solidFill>
                  <a:srgbClr val="2C3249"/>
                </a:solidFill>
                <a:latin typeface="Martel Sans" pitchFamily="34" charset="0"/>
                <a:ea typeface="Martel Sans" pitchFamily="34" charset="-122"/>
                <a:cs typeface="Martel Sans" pitchFamily="34" charset="-120"/>
              </a:rPr>
              <a:t>52-Week High</a:t>
            </a:r>
            <a:endParaRPr lang="en-US" sz="1513" dirty="0"/>
          </a:p>
        </p:txBody>
      </p:sp>
      <p:sp>
        <p:nvSpPr>
          <p:cNvPr id="8" name="Shape 5"/>
          <p:cNvSpPr/>
          <p:nvPr/>
        </p:nvSpPr>
        <p:spPr>
          <a:xfrm>
            <a:off x="7387471" y="6239232"/>
            <a:ext cx="192048" cy="192048"/>
          </a:xfrm>
          <a:prstGeom prst="roundRect">
            <a:avLst>
              <a:gd name="adj" fmla="val 9523"/>
            </a:avLst>
          </a:prstGeom>
          <a:solidFill>
            <a:srgbClr val="3E685E"/>
          </a:solidFill>
          <a:ln/>
        </p:spPr>
      </p:sp>
      <p:sp>
        <p:nvSpPr>
          <p:cNvPr id="9" name="Text 6"/>
          <p:cNvSpPr/>
          <p:nvPr/>
        </p:nvSpPr>
        <p:spPr>
          <a:xfrm>
            <a:off x="7675483" y="6239232"/>
            <a:ext cx="1207413" cy="192048"/>
          </a:xfrm>
          <a:prstGeom prst="rect">
            <a:avLst/>
          </a:prstGeom>
          <a:noFill/>
          <a:ln/>
        </p:spPr>
        <p:txBody>
          <a:bodyPr wrap="none" rtlCol="0" anchor="t"/>
          <a:lstStyle/>
          <a:p>
            <a:pPr marL="0" indent="0">
              <a:lnSpc>
                <a:spcPts val="1513"/>
              </a:lnSpc>
              <a:buNone/>
            </a:pPr>
            <a:r>
              <a:rPr lang="en-US" sz="1513" dirty="0">
                <a:solidFill>
                  <a:srgbClr val="2C3249"/>
                </a:solidFill>
                <a:latin typeface="Martel Sans" pitchFamily="34" charset="0"/>
                <a:ea typeface="Martel Sans" pitchFamily="34" charset="-122"/>
                <a:cs typeface="Martel Sans" pitchFamily="34" charset="-120"/>
              </a:rPr>
              <a:t>52-Week Low</a:t>
            </a:r>
            <a:endParaRPr lang="en-US" sz="1513" dirty="0"/>
          </a:p>
        </p:txBody>
      </p:sp>
      <p:sp>
        <p:nvSpPr>
          <p:cNvPr id="10" name="Text 7"/>
          <p:cNvSpPr/>
          <p:nvPr/>
        </p:nvSpPr>
        <p:spPr>
          <a:xfrm>
            <a:off x="2752011" y="6839545"/>
            <a:ext cx="9126260" cy="864751"/>
          </a:xfrm>
          <a:prstGeom prst="rect">
            <a:avLst/>
          </a:prstGeom>
          <a:noFill/>
          <a:ln/>
        </p:spPr>
        <p:txBody>
          <a:bodyPr wrap="square" rtlCol="0" anchor="t"/>
          <a:lstStyle/>
          <a:p>
            <a:pPr marL="0" indent="0">
              <a:lnSpc>
                <a:spcPts val="2269"/>
              </a:lnSpc>
              <a:buNone/>
            </a:pPr>
            <a:r>
              <a:rPr lang="en-US" sz="1513" dirty="0">
                <a:solidFill>
                  <a:srgbClr val="2C3249"/>
                </a:solidFill>
                <a:latin typeface="Martel Sans" pitchFamily="34" charset="0"/>
                <a:ea typeface="Martel Sans" pitchFamily="34" charset="-122"/>
                <a:cs typeface="Martel Sans" pitchFamily="34" charset="-120"/>
              </a:rPr>
              <a:t>The chart shows the 52-week high and low prices for some of the most prominent stocks in the market. It's important to analyze these figures to understand the volatility and potential upside or downside for each stock.</a:t>
            </a:r>
            <a:endParaRPr lang="en-US" sz="1513"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TotalTime>
  <Words>969</Words>
  <Application>Microsoft Office PowerPoint</Application>
  <PresentationFormat>Custom</PresentationFormat>
  <Paragraphs>100</Paragraphs>
  <Slides>16</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Arial Black</vt:lpstr>
      <vt:lpstr>Calibri</vt:lpstr>
      <vt:lpstr>Kanit</vt:lpstr>
      <vt:lpstr>Martel Sans</vt:lpstr>
      <vt:lpstr>Stencil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karishma rahangdale</cp:lastModifiedBy>
  <cp:revision>11</cp:revision>
  <dcterms:created xsi:type="dcterms:W3CDTF">2024-06-06T04:26:37Z</dcterms:created>
  <dcterms:modified xsi:type="dcterms:W3CDTF">2024-08-29T06:18:36Z</dcterms:modified>
</cp:coreProperties>
</file>